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1" r:id="rId4"/>
  </p:sldMasterIdLst>
  <p:notesMasterIdLst>
    <p:notesMasterId r:id="rId18"/>
  </p:notesMasterIdLst>
  <p:sldIdLst>
    <p:sldId id="256" r:id="rId5"/>
    <p:sldId id="257" r:id="rId6"/>
    <p:sldId id="258" r:id="rId7"/>
    <p:sldId id="268" r:id="rId8"/>
    <p:sldId id="260" r:id="rId9"/>
    <p:sldId id="266" r:id="rId10"/>
    <p:sldId id="269" r:id="rId11"/>
    <p:sldId id="267" r:id="rId12"/>
    <p:sldId id="261" r:id="rId13"/>
    <p:sldId id="262" r:id="rId14"/>
    <p:sldId id="263" r:id="rId15"/>
    <p:sldId id="264" r:id="rId16"/>
    <p:sldId id="26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103FAF-BD66-4998-958B-9310F65F0230}" v="18" dt="2020-09-30T11:57:07.107"/>
    <p1510:client id="{73E74E32-B597-42C9-845D-024DEEEED1FE}" v="348" dt="2020-09-28T10:16:52.6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36" y="4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hdphoto1.wdp>
</file>

<file path=ppt/media/hdphoto2.wdp>
</file>

<file path=ppt/media/image1.png>
</file>

<file path=ppt/media/image2.png>
</file>

<file path=ppt/media/image3.jpe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838459-31A6-499E-9D1F-A2386842CCEF}" type="datetimeFigureOut">
              <a:rPr lang="en-US"/>
              <a:t>9/30/2020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7DD753-3FC9-4BDC-8C7A-1B1A031BE4E9}" type="slidenum">
              <a:rPr lang="en-US"/>
              <a:t>‹#›</a:t>
            </a:fld>
            <a:endParaRPr lang="en-US"/>
          </a:p>
        </p:txBody>
      </p:sp>
    </p:spTree>
    <p:extLst>
      <p:ext uri="{BB962C8B-B14F-4D97-AF65-F5344CB8AC3E}">
        <p14:creationId xmlns:p14="http://schemas.microsoft.com/office/powerpoint/2010/main" val="31268129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One of the most grueling tasks was </a:t>
            </a:r>
          </a:p>
        </p:txBody>
      </p:sp>
      <p:sp>
        <p:nvSpPr>
          <p:cNvPr id="4" name="Slide Number Placeholder 3"/>
          <p:cNvSpPr>
            <a:spLocks noGrp="1"/>
          </p:cNvSpPr>
          <p:nvPr>
            <p:ph type="sldNum" sz="quarter" idx="5"/>
          </p:nvPr>
        </p:nvSpPr>
        <p:spPr/>
        <p:txBody>
          <a:bodyPr/>
          <a:lstStyle/>
          <a:p>
            <a:fld id="{837DD753-3FC9-4BDC-8C7A-1B1A031BE4E9}" type="slidenum">
              <a:rPr lang="en-US"/>
              <a:t>3</a:t>
            </a:fld>
            <a:endParaRPr lang="en-US"/>
          </a:p>
        </p:txBody>
      </p:sp>
    </p:spTree>
    <p:extLst>
      <p:ext uri="{BB962C8B-B14F-4D97-AF65-F5344CB8AC3E}">
        <p14:creationId xmlns:p14="http://schemas.microsoft.com/office/powerpoint/2010/main" val="25667590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Another back-end technology we will be using is Python which is responsible for producing dynamic web content. This will allow our CheckYourCar application to retrieve the client's data stored in our database and return the appropriate information to the user.</a:t>
            </a:r>
          </a:p>
        </p:txBody>
      </p:sp>
      <p:sp>
        <p:nvSpPr>
          <p:cNvPr id="4" name="Slide Number Placeholder 3"/>
          <p:cNvSpPr>
            <a:spLocks noGrp="1"/>
          </p:cNvSpPr>
          <p:nvPr>
            <p:ph type="sldNum" sz="quarter" idx="5"/>
          </p:nvPr>
        </p:nvSpPr>
        <p:spPr/>
        <p:txBody>
          <a:bodyPr/>
          <a:lstStyle/>
          <a:p>
            <a:fld id="{837DD753-3FC9-4BDC-8C7A-1B1A031BE4E9}" type="slidenum">
              <a:rPr lang="en-US"/>
              <a:t>4</a:t>
            </a:fld>
            <a:endParaRPr lang="en-US"/>
          </a:p>
        </p:txBody>
      </p:sp>
    </p:spTree>
    <p:extLst>
      <p:ext uri="{BB962C8B-B14F-4D97-AF65-F5344CB8AC3E}">
        <p14:creationId xmlns:p14="http://schemas.microsoft.com/office/powerpoint/2010/main" val="2519680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UX</a:t>
            </a:r>
          </a:p>
        </p:txBody>
      </p:sp>
      <p:sp>
        <p:nvSpPr>
          <p:cNvPr id="4" name="Slide Number Placeholder 3"/>
          <p:cNvSpPr>
            <a:spLocks noGrp="1"/>
          </p:cNvSpPr>
          <p:nvPr>
            <p:ph type="sldNum" sz="quarter" idx="5"/>
          </p:nvPr>
        </p:nvSpPr>
        <p:spPr/>
        <p:txBody>
          <a:bodyPr/>
          <a:lstStyle/>
          <a:p>
            <a:fld id="{837DD753-3FC9-4BDC-8C7A-1B1A031BE4E9}" type="slidenum">
              <a:rPr lang="en-US"/>
              <a:t>6</a:t>
            </a:fld>
            <a:endParaRPr lang="en-US"/>
          </a:p>
        </p:txBody>
      </p:sp>
    </p:spTree>
    <p:extLst>
      <p:ext uri="{BB962C8B-B14F-4D97-AF65-F5344CB8AC3E}">
        <p14:creationId xmlns:p14="http://schemas.microsoft.com/office/powerpoint/2010/main" val="3409130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For our technology stack B, HTML (specifically HMTL5) and CSS are, again, crucial to front-end development of our CheckYourCar service as it sets out the overall structure and appearance of web pages.</a:t>
            </a:r>
            <a:endParaRPr lang="en-US"/>
          </a:p>
          <a:p>
            <a:endParaRPr lang="en-US">
              <a:cs typeface="Calibri"/>
            </a:endParaRPr>
          </a:p>
          <a:p>
            <a:r>
              <a:rPr lang="en-US">
                <a:cs typeface="Calibri"/>
              </a:rPr>
              <a:t>We also decided upon using JavaScript to make these pages dynamic, and due to it being a object-oriented programming language it can be used both in the front-end and the back-end development of our website. Having said this, CSS and HTML may still be used to create client-side content.</a:t>
            </a: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837DD753-3FC9-4BDC-8C7A-1B1A031BE4E9}" type="slidenum">
              <a:rPr lang="en-US"/>
              <a:t>9</a:t>
            </a:fld>
            <a:endParaRPr lang="en-US"/>
          </a:p>
        </p:txBody>
      </p:sp>
    </p:spTree>
    <p:extLst>
      <p:ext uri="{BB962C8B-B14F-4D97-AF65-F5344CB8AC3E}">
        <p14:creationId xmlns:p14="http://schemas.microsoft.com/office/powerpoint/2010/main" val="3003936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When deciding on which technologies to prioritize in stacks A and B, we gave an evaluation of their similaraties and differences. This allowed us to identify limitations and determine which technology would be best suited to our needs. We determined that both stacks will utilise technologies that are compatible with each other, and that both HTML and CSS will be used as part of the front-end development. As for the differences, we selected the technologies in Stack A due to advantages such as its ease of security implementation and simplicity.</a:t>
            </a:r>
          </a:p>
        </p:txBody>
      </p:sp>
      <p:sp>
        <p:nvSpPr>
          <p:cNvPr id="4" name="Slide Number Placeholder 3"/>
          <p:cNvSpPr>
            <a:spLocks noGrp="1"/>
          </p:cNvSpPr>
          <p:nvPr>
            <p:ph type="sldNum" sz="quarter" idx="5"/>
          </p:nvPr>
        </p:nvSpPr>
        <p:spPr/>
        <p:txBody>
          <a:bodyPr/>
          <a:lstStyle/>
          <a:p>
            <a:fld id="{837DD753-3FC9-4BDC-8C7A-1B1A031BE4E9}" type="slidenum">
              <a:rPr lang="en-US"/>
              <a:t>10</a:t>
            </a:fld>
            <a:endParaRPr lang="en-US"/>
          </a:p>
        </p:txBody>
      </p:sp>
    </p:spTree>
    <p:extLst>
      <p:ext uri="{BB962C8B-B14F-4D97-AF65-F5344CB8AC3E}">
        <p14:creationId xmlns:p14="http://schemas.microsoft.com/office/powerpoint/2010/main" val="33637604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There are a number of risks that is to be expected with each technology in Stacks A and B. One of the major risks we identified has to do with Python and its scalability issues. According to our research, we found that Python has a much slower perfomance than scripting languages like C++, which may disrupt user experience. This is also something to consider when looking at the long-term implementation of our CheckYourCar service as the system will become complex and hard to maintain over time. As for technology stack B, we identified that the security risks concerning JavaScript can be overcome by using PHP as this code can be hidden from the browser. </a:t>
            </a:r>
          </a:p>
        </p:txBody>
      </p:sp>
      <p:sp>
        <p:nvSpPr>
          <p:cNvPr id="4" name="Slide Number Placeholder 3"/>
          <p:cNvSpPr>
            <a:spLocks noGrp="1"/>
          </p:cNvSpPr>
          <p:nvPr>
            <p:ph type="sldNum" sz="quarter" idx="5"/>
          </p:nvPr>
        </p:nvSpPr>
        <p:spPr/>
        <p:txBody>
          <a:bodyPr/>
          <a:lstStyle/>
          <a:p>
            <a:fld id="{837DD753-3FC9-4BDC-8C7A-1B1A031BE4E9}" type="slidenum">
              <a:rPr lang="en-US"/>
              <a:t>11</a:t>
            </a:fld>
            <a:endParaRPr lang="en-US"/>
          </a:p>
        </p:txBody>
      </p:sp>
    </p:spTree>
    <p:extLst>
      <p:ext uri="{BB962C8B-B14F-4D97-AF65-F5344CB8AC3E}">
        <p14:creationId xmlns:p14="http://schemas.microsoft.com/office/powerpoint/2010/main" val="41289875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AU" sz="1800">
                <a:effectLst/>
                <a:latin typeface="Calibri" panose="020F0502020204030204" pitchFamily="34" charset="0"/>
                <a:ea typeface="Calibri" panose="020F0502020204030204" pitchFamily="34" charset="0"/>
                <a:cs typeface="Times New Roman" panose="02020603050405020304" pitchFamily="18" charset="0"/>
              </a:rPr>
              <a:t>In this slide we discuss our rationales for our choices of the technologies utilised in our stack A. The team decided upon the sue of HTML and CSS due the fact that they are the general structure for the creation of modern and responsive websites, they are easy to learn can be used to achieve our user interface and user experience goals. PHP was chosen due to is secure implementation of functions into the websites backend, communicating well with HTML and providing dynamic and interactive elements for the site. MYSQL is a free and easy to use software that is compatible with our choice to use python and Python is a beginner friendly language, which is key for our team due to a lack of coding experience. Finally, Django provides us a simple framework that will allow us to prevent common SQL attacks, such as SQL injection attacks, clickjacking attacks and cross-site scripting attacks.</a:t>
            </a:r>
          </a:p>
          <a:p>
            <a:pPr>
              <a:lnSpc>
                <a:spcPct val="107000"/>
              </a:lnSpc>
              <a:spcAft>
                <a:spcPts val="800"/>
              </a:spcAft>
            </a:pPr>
            <a:r>
              <a:rPr lang="en-AU" sz="1800">
                <a:effectLst/>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AU" sz="1800">
                <a:effectLst/>
                <a:latin typeface="Calibri" panose="020F0502020204030204" pitchFamily="34" charset="0"/>
                <a:ea typeface="Calibri" panose="020F0502020204030204" pitchFamily="34" charset="0"/>
                <a:cs typeface="Times New Roman" panose="02020603050405020304" pitchFamily="18" charset="0"/>
              </a:rPr>
              <a:t>4 main points that lead to our choice of technologies includes:</a:t>
            </a:r>
          </a:p>
          <a:p>
            <a:endParaRPr lang="en-US">
              <a:cs typeface="Calibri"/>
            </a:endParaRPr>
          </a:p>
          <a:p>
            <a:r>
              <a:rPr lang="en-US">
                <a:cs typeface="Calibri"/>
              </a:rPr>
              <a:t>All of which are free to use</a:t>
            </a:r>
          </a:p>
        </p:txBody>
      </p:sp>
      <p:sp>
        <p:nvSpPr>
          <p:cNvPr id="4" name="Slide Number Placeholder 3"/>
          <p:cNvSpPr>
            <a:spLocks noGrp="1"/>
          </p:cNvSpPr>
          <p:nvPr>
            <p:ph type="sldNum" sz="quarter" idx="5"/>
          </p:nvPr>
        </p:nvSpPr>
        <p:spPr/>
        <p:txBody>
          <a:bodyPr/>
          <a:lstStyle/>
          <a:p>
            <a:fld id="{837DD753-3FC9-4BDC-8C7A-1B1A031BE4E9}" type="slidenum">
              <a:rPr lang="en-US"/>
              <a:t>12</a:t>
            </a:fld>
            <a:endParaRPr lang="en-US"/>
          </a:p>
        </p:txBody>
      </p:sp>
    </p:spTree>
    <p:extLst>
      <p:ext uri="{BB962C8B-B14F-4D97-AF65-F5344CB8AC3E}">
        <p14:creationId xmlns:p14="http://schemas.microsoft.com/office/powerpoint/2010/main" val="32543748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9/30/2020</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187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9/30/2020</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9809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9/30/2020</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95315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9/30/2020</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486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9/30/2020</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6945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9/30/2020</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6027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9/30/2020</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2672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9/30/2020</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7746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9/30/2020</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7510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9/30/2020</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379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9/30/2020</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2745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9/30/2020</a:t>
            </a:fld>
            <a:endParaRPr lang="en-US"/>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2581288308"/>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5.m4a"/><Relationship Id="rId1" Type="http://schemas.microsoft.com/office/2007/relationships/media" Target="../media/media5.m4a"/><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notesSlide" Target="../notesSlides/notesSlide3.xml"/><Relationship Id="rId9"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663302B0-7A41-480B-921B-7D395B4E24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E94261F-1ED3-4E90-88E6-1347914400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716"/>
            <a:ext cx="12192000" cy="6858000"/>
          </a:xfrm>
          <a:prstGeom prst="rect">
            <a:avLst/>
          </a:prstGeom>
          <a:gradFill flip="none" rotWithShape="1">
            <a:gsLst>
              <a:gs pos="100000">
                <a:schemeClr val="accent4">
                  <a:alpha val="40000"/>
                </a:schemeClr>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463939-2530-4268-8239-52D69ADCC224}"/>
              </a:ext>
            </a:extLst>
          </p:cNvPr>
          <p:cNvSpPr>
            <a:spLocks noGrp="1"/>
          </p:cNvSpPr>
          <p:nvPr>
            <p:ph type="ctrTitle"/>
          </p:nvPr>
        </p:nvSpPr>
        <p:spPr>
          <a:xfrm>
            <a:off x="193782" y="-1253854"/>
            <a:ext cx="12044644" cy="2838938"/>
          </a:xfrm>
        </p:spPr>
        <p:txBody>
          <a:bodyPr>
            <a:normAutofit/>
          </a:bodyPr>
          <a:lstStyle/>
          <a:p>
            <a:r>
              <a:rPr lang="en-AU" sz="4600">
                <a:solidFill>
                  <a:schemeClr val="bg1"/>
                </a:solidFill>
              </a:rPr>
              <a:t>Task 11.2G Sprint 2 Retrospective – Project Demo </a:t>
            </a:r>
          </a:p>
        </p:txBody>
      </p:sp>
      <p:sp>
        <p:nvSpPr>
          <p:cNvPr id="30"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236" y="1606411"/>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a:p>
        </p:txBody>
      </p:sp>
      <p:sp>
        <p:nvSpPr>
          <p:cNvPr id="32"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014" y="183570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34"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3696" y="2060130"/>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a:p>
        </p:txBody>
      </p:sp>
      <p:cxnSp>
        <p:nvCxnSpPr>
          <p:cNvPr id="36" name="Straight Connector 35">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1262" y="350520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1026" name="Picture 2" descr="Method - Profit4SF">
            <a:extLst>
              <a:ext uri="{FF2B5EF4-FFF2-40B4-BE49-F238E27FC236}">
                <a16:creationId xmlns:a16="http://schemas.microsoft.com/office/drawing/2014/main" id="{16EA3225-5E75-47E9-8875-80CD8952F2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1262" y="1675930"/>
            <a:ext cx="8858250" cy="4000500"/>
          </a:xfrm>
          <a:prstGeom prst="rect">
            <a:avLst/>
          </a:prstGeom>
          <a:noFill/>
          <a:extLst>
            <a:ext uri="{909E8E84-426E-40DD-AFC4-6F175D3DCCD1}">
              <a14:hiddenFill xmlns:a14="http://schemas.microsoft.com/office/drawing/2010/main">
                <a:solidFill>
                  <a:srgbClr val="FFFFFF"/>
                </a:solidFill>
              </a14:hiddenFill>
            </a:ext>
          </a:extLst>
        </p:spPr>
      </p:pic>
      <p:sp>
        <p:nvSpPr>
          <p:cNvPr id="5" name="Oval 4">
            <a:extLst>
              <a:ext uri="{FF2B5EF4-FFF2-40B4-BE49-F238E27FC236}">
                <a16:creationId xmlns:a16="http://schemas.microsoft.com/office/drawing/2014/main" id="{9D800454-BB1F-44CD-85BB-E0B071F3DE06}"/>
              </a:ext>
            </a:extLst>
          </p:cNvPr>
          <p:cNvSpPr/>
          <p:nvPr/>
        </p:nvSpPr>
        <p:spPr>
          <a:xfrm>
            <a:off x="5730387" y="3462627"/>
            <a:ext cx="1523968" cy="1517830"/>
          </a:xfrm>
          <a:prstGeom prst="ellipse">
            <a:avLst/>
          </a:prstGeom>
          <a:solidFill>
            <a:srgbClr val="FFFF00">
              <a:alpha val="39000"/>
            </a:srgbClr>
          </a:solid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89D154ED-82F8-44AE-812B-F2D79ED4B92A}"/>
              </a:ext>
            </a:extLst>
          </p:cNvPr>
          <p:cNvSpPr txBox="1"/>
          <p:nvPr/>
        </p:nvSpPr>
        <p:spPr>
          <a:xfrm>
            <a:off x="1303242" y="6502326"/>
            <a:ext cx="9236052" cy="276999"/>
          </a:xfrm>
          <a:prstGeom prst="rect">
            <a:avLst/>
          </a:prstGeom>
          <a:noFill/>
        </p:spPr>
        <p:txBody>
          <a:bodyPr wrap="square" rtlCol="0">
            <a:spAutoFit/>
          </a:bodyPr>
          <a:lstStyle/>
          <a:p>
            <a:r>
              <a:rPr lang="en-AU" sz="1200">
                <a:solidFill>
                  <a:schemeClr val="bg1"/>
                </a:solidFill>
              </a:rPr>
              <a:t>Image Link: https://www.profit4sf.nl/wp-content/uploads/2018/11/scrum-process-1.png</a:t>
            </a:r>
          </a:p>
        </p:txBody>
      </p:sp>
    </p:spTree>
    <p:extLst>
      <p:ext uri="{BB962C8B-B14F-4D97-AF65-F5344CB8AC3E}">
        <p14:creationId xmlns:p14="http://schemas.microsoft.com/office/powerpoint/2010/main" val="20578397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89A87-AC0C-4D7E-9BD7-D5D0ED86AD04}"/>
              </a:ext>
            </a:extLst>
          </p:cNvPr>
          <p:cNvSpPr>
            <a:spLocks noGrp="1"/>
          </p:cNvSpPr>
          <p:nvPr>
            <p:ph type="ctrTitle"/>
          </p:nvPr>
        </p:nvSpPr>
        <p:spPr>
          <a:xfrm>
            <a:off x="880602" y="-989259"/>
            <a:ext cx="10427745" cy="2337238"/>
          </a:xfrm>
        </p:spPr>
        <p:txBody>
          <a:bodyPr anchor="b">
            <a:normAutofit/>
          </a:bodyPr>
          <a:lstStyle/>
          <a:p>
            <a:pPr algn="ctr"/>
            <a:r>
              <a:rPr lang="en-AU" sz="4000">
                <a:solidFill>
                  <a:schemeClr val="bg1"/>
                </a:solidFill>
              </a:rPr>
              <a:t>Difference/similarities between Stacks</a:t>
            </a:r>
          </a:p>
        </p:txBody>
      </p:sp>
      <p:sp>
        <p:nvSpPr>
          <p:cNvPr id="3" name="Subtitle 2">
            <a:extLst>
              <a:ext uri="{FF2B5EF4-FFF2-40B4-BE49-F238E27FC236}">
                <a16:creationId xmlns:a16="http://schemas.microsoft.com/office/drawing/2014/main" id="{F077E806-D9D7-4884-8020-BA41344DF517}"/>
              </a:ext>
            </a:extLst>
          </p:cNvPr>
          <p:cNvSpPr>
            <a:spLocks noGrp="1"/>
          </p:cNvSpPr>
          <p:nvPr>
            <p:ph type="subTitle" idx="1"/>
          </p:nvPr>
        </p:nvSpPr>
        <p:spPr>
          <a:xfrm>
            <a:off x="59307" y="1347979"/>
            <a:ext cx="5721665" cy="4403403"/>
          </a:xfrm>
        </p:spPr>
        <p:txBody>
          <a:bodyPr anchor="t">
            <a:normAutofit/>
          </a:bodyPr>
          <a:lstStyle/>
          <a:p>
            <a:pPr algn="ctr"/>
            <a:r>
              <a:rPr lang="en-AU" sz="2000">
                <a:solidFill>
                  <a:schemeClr val="bg1"/>
                </a:solidFill>
              </a:rPr>
              <a:t>Similarities:</a:t>
            </a:r>
          </a:p>
          <a:p>
            <a:pPr marL="457200" indent="-457200">
              <a:buFont typeface="+mj-lt"/>
              <a:buAutoNum type="arabicPeriod"/>
            </a:pPr>
            <a:r>
              <a:rPr lang="en-AU" sz="2000">
                <a:solidFill>
                  <a:schemeClr val="bg1"/>
                </a:solidFill>
              </a:rPr>
              <a:t>Both stacks use HTML and CSS for the main web development language set Web Front-end/Programming Language.</a:t>
            </a:r>
          </a:p>
          <a:p>
            <a:pPr marL="457200" indent="-457200">
              <a:buFont typeface="+mj-lt"/>
              <a:buAutoNum type="arabicPeriod"/>
            </a:pPr>
            <a:r>
              <a:rPr lang="en-AU" sz="2000">
                <a:solidFill>
                  <a:schemeClr val="bg1"/>
                </a:solidFill>
              </a:rPr>
              <a:t>Both of the stacks have good security implementations.</a:t>
            </a:r>
          </a:p>
          <a:p>
            <a:pPr marL="457200" indent="-457200">
              <a:buFont typeface="+mj-lt"/>
              <a:buAutoNum type="arabicPeriod"/>
            </a:pPr>
            <a:r>
              <a:rPr lang="en-AU" sz="2000">
                <a:solidFill>
                  <a:schemeClr val="bg1"/>
                </a:solidFill>
              </a:rPr>
              <a:t>Both stacks are using database technologies and are compatible with the other technologies in their respective stacks.</a:t>
            </a:r>
          </a:p>
          <a:p>
            <a:pPr marL="457200" indent="-457200">
              <a:buFont typeface="+mj-lt"/>
              <a:buAutoNum type="arabicPeriod"/>
            </a:pPr>
            <a:endParaRPr lang="en-AU" sz="2000">
              <a:solidFill>
                <a:schemeClr val="bg1"/>
              </a:solidFill>
            </a:endParaRPr>
          </a:p>
          <a:p>
            <a:pPr marL="457200" indent="-457200">
              <a:buFont typeface="+mj-lt"/>
              <a:buAutoNum type="arabicPeriod"/>
            </a:pPr>
            <a:endParaRPr lang="en-AU" sz="2000">
              <a:solidFill>
                <a:schemeClr val="bg1"/>
              </a:solidFill>
            </a:endParaRPr>
          </a:p>
          <a:p>
            <a:pPr algn="ctr"/>
            <a:endParaRPr lang="en-AU" sz="2000">
              <a:solidFill>
                <a:schemeClr val="bg1"/>
              </a:solidFill>
            </a:endParaRPr>
          </a:p>
          <a:p>
            <a:pPr marL="457200" indent="-457200">
              <a:buFont typeface="+mj-lt"/>
              <a:buAutoNum type="arabicPeriod"/>
            </a:pPr>
            <a:endParaRPr lang="en-AU" sz="2000">
              <a:solidFill>
                <a:schemeClr val="bg1"/>
              </a:solidFill>
            </a:endParaRPr>
          </a:p>
        </p:txBody>
      </p:sp>
      <p:sp>
        <p:nvSpPr>
          <p:cNvPr id="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7"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9"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13"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5"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17"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2" name="Subtitle 2">
            <a:extLst>
              <a:ext uri="{FF2B5EF4-FFF2-40B4-BE49-F238E27FC236}">
                <a16:creationId xmlns:a16="http://schemas.microsoft.com/office/drawing/2014/main" id="{D253C34C-1203-474C-BF9E-43AFA5911B2B}"/>
              </a:ext>
            </a:extLst>
          </p:cNvPr>
          <p:cNvSpPr txBox="1">
            <a:spLocks/>
          </p:cNvSpPr>
          <p:nvPr/>
        </p:nvSpPr>
        <p:spPr>
          <a:xfrm>
            <a:off x="5780972" y="1388152"/>
            <a:ext cx="6411028" cy="4403403"/>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r>
              <a:rPr lang="en-AU" sz="2000">
                <a:solidFill>
                  <a:schemeClr val="bg1"/>
                </a:solidFill>
              </a:rPr>
              <a:t>Differences:</a:t>
            </a:r>
          </a:p>
          <a:p>
            <a:pPr marL="457200" indent="-457200">
              <a:buFont typeface="+mj-lt"/>
              <a:buAutoNum type="arabicPeriod"/>
            </a:pPr>
            <a:r>
              <a:rPr lang="en-AU" sz="2000">
                <a:solidFill>
                  <a:schemeClr val="bg1"/>
                </a:solidFill>
              </a:rPr>
              <a:t>Stack B has fewer technologies used when compared to stack A.  </a:t>
            </a:r>
          </a:p>
          <a:p>
            <a:pPr marL="457200" indent="-457200">
              <a:buFont typeface="+mj-lt"/>
              <a:buAutoNum type="arabicPeriod"/>
            </a:pPr>
            <a:r>
              <a:rPr lang="en-AU" sz="2000">
                <a:solidFill>
                  <a:schemeClr val="bg1"/>
                </a:solidFill>
              </a:rPr>
              <a:t>The security implementation In Stack B  is integrated in the technologies that are used, whereas Stack A relies on a separate security technology.</a:t>
            </a:r>
          </a:p>
          <a:p>
            <a:pPr marL="457200" indent="-457200">
              <a:buFont typeface="+mj-lt"/>
              <a:buAutoNum type="arabicPeriod"/>
            </a:pPr>
            <a:r>
              <a:rPr lang="en-AU" sz="2000">
                <a:solidFill>
                  <a:schemeClr val="bg1"/>
                </a:solidFill>
              </a:rPr>
              <a:t>Stack A uses a lot of technologies that are easy to pickup and learn, whereas stack B requires more prior knowledge of coding by team members.</a:t>
            </a:r>
          </a:p>
        </p:txBody>
      </p:sp>
      <p:pic>
        <p:nvPicPr>
          <p:cNvPr id="10" name="Audio 9">
            <a:hlinkClick r:id="" action="ppaction://media"/>
            <a:extLst>
              <a:ext uri="{FF2B5EF4-FFF2-40B4-BE49-F238E27FC236}">
                <a16:creationId xmlns:a16="http://schemas.microsoft.com/office/drawing/2014/main" id="{0A273541-CDF0-4F8F-820F-D9A2FA93B5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91938" y="6357938"/>
            <a:ext cx="347662" cy="347662"/>
          </a:xfrm>
          <a:prstGeom prst="rect">
            <a:avLst/>
          </a:prstGeom>
        </p:spPr>
      </p:pic>
    </p:spTree>
    <p:extLst>
      <p:ext uri="{BB962C8B-B14F-4D97-AF65-F5344CB8AC3E}">
        <p14:creationId xmlns:p14="http://schemas.microsoft.com/office/powerpoint/2010/main" val="638770014"/>
      </p:ext>
    </p:extLst>
  </p:cSld>
  <p:clrMapOvr>
    <a:masterClrMapping/>
  </p:clrMapOvr>
  <mc:AlternateContent xmlns:mc="http://schemas.openxmlformats.org/markup-compatibility/2006" xmlns:p14="http://schemas.microsoft.com/office/powerpoint/2010/main">
    <mc:Choice Requires="p14">
      <p:transition spd="slow" p14:dur="2000" advTm="36761"/>
    </mc:Choice>
    <mc:Fallback xmlns="">
      <p:transition spd="slow" advTm="367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89A87-AC0C-4D7E-9BD7-D5D0ED86AD04}"/>
              </a:ext>
            </a:extLst>
          </p:cNvPr>
          <p:cNvSpPr>
            <a:spLocks noGrp="1"/>
          </p:cNvSpPr>
          <p:nvPr>
            <p:ph type="ctrTitle"/>
          </p:nvPr>
        </p:nvSpPr>
        <p:spPr>
          <a:xfrm>
            <a:off x="880603" y="-1405662"/>
            <a:ext cx="10427745" cy="2337238"/>
          </a:xfrm>
        </p:spPr>
        <p:txBody>
          <a:bodyPr anchor="b">
            <a:normAutofit/>
          </a:bodyPr>
          <a:lstStyle/>
          <a:p>
            <a:pPr algn="ctr"/>
            <a:r>
              <a:rPr lang="en-AU" sz="4000">
                <a:solidFill>
                  <a:schemeClr val="bg1"/>
                </a:solidFill>
              </a:rPr>
              <a:t>RISKS</a:t>
            </a:r>
          </a:p>
        </p:txBody>
      </p:sp>
      <p:sp>
        <p:nvSpPr>
          <p:cNvPr id="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7"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9"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13"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5"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17"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D728561C-27A5-4D12-B6FC-FDA32E22589A}"/>
              </a:ext>
            </a:extLst>
          </p:cNvPr>
          <p:cNvSpPr txBox="1"/>
          <p:nvPr/>
        </p:nvSpPr>
        <p:spPr>
          <a:xfrm>
            <a:off x="549934" y="1355054"/>
            <a:ext cx="11639550"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Technology Stack A: Python</a:t>
            </a:r>
          </a:p>
          <a:p>
            <a:endParaRPr lang="en-US">
              <a:solidFill>
                <a:schemeClr val="bg1"/>
              </a:solidFill>
            </a:endParaRPr>
          </a:p>
          <a:p>
            <a:pPr marL="285750" indent="-285750">
              <a:buFont typeface="Arial"/>
              <a:buChar char="•"/>
            </a:pPr>
            <a:r>
              <a:rPr lang="en-US">
                <a:solidFill>
                  <a:schemeClr val="bg1"/>
                </a:solidFill>
              </a:rPr>
              <a:t>Python is beginner-friendly but is difficult to scale</a:t>
            </a:r>
          </a:p>
          <a:p>
            <a:pPr marL="285750" indent="-285750">
              <a:buFont typeface="Arial"/>
              <a:buChar char="•"/>
            </a:pPr>
            <a:r>
              <a:rPr lang="en-US">
                <a:solidFill>
                  <a:schemeClr val="bg1"/>
                </a:solidFill>
              </a:rPr>
              <a:t>Not as fast as C++ in terms of runtime speed</a:t>
            </a:r>
          </a:p>
          <a:p>
            <a:pPr marL="285750" indent="-285750">
              <a:buFont typeface="Arial"/>
              <a:buChar char="•"/>
            </a:pPr>
            <a:r>
              <a:rPr lang="en-US">
                <a:solidFill>
                  <a:schemeClr val="bg1"/>
                </a:solidFill>
              </a:rPr>
              <a:t>Implications on maintenance and user experience</a:t>
            </a:r>
          </a:p>
          <a:p>
            <a:endParaRPr lang="en-US">
              <a:solidFill>
                <a:schemeClr val="bg1"/>
              </a:solidFill>
            </a:endParaRPr>
          </a:p>
          <a:p>
            <a:endParaRPr lang="en-US">
              <a:solidFill>
                <a:schemeClr val="bg1"/>
              </a:solidFill>
            </a:endParaRPr>
          </a:p>
          <a:p>
            <a:endParaRPr lang="en-US">
              <a:solidFill>
                <a:schemeClr val="bg1"/>
              </a:solidFill>
            </a:endParaRPr>
          </a:p>
          <a:p>
            <a:r>
              <a:rPr lang="en-US">
                <a:solidFill>
                  <a:schemeClr val="bg1"/>
                </a:solidFill>
              </a:rPr>
              <a:t>Technology Stack B example: JavaScript</a:t>
            </a:r>
          </a:p>
          <a:p>
            <a:pPr marL="285750" indent="-285750">
              <a:buFont typeface="Arial"/>
              <a:buChar char="•"/>
            </a:pPr>
            <a:r>
              <a:rPr lang="en-US">
                <a:solidFill>
                  <a:schemeClr val="bg1"/>
                </a:solidFill>
              </a:rPr>
              <a:t>Buggy implementations can crash the browser by using heap spraying attacks</a:t>
            </a:r>
          </a:p>
          <a:p>
            <a:pPr marL="285750" indent="-285750">
              <a:buFont typeface="Arial"/>
              <a:buChar char="•"/>
            </a:pPr>
            <a:r>
              <a:rPr lang="en-US">
                <a:solidFill>
                  <a:schemeClr val="bg1"/>
                </a:solidFill>
              </a:rPr>
              <a:t>Subject to Cross-Site Scripting attacks - these attacks can steal user credentials (such as passwords).</a:t>
            </a:r>
          </a:p>
          <a:p>
            <a:pPr marL="285750" indent="-285750">
              <a:buFont typeface="Arial"/>
              <a:buChar char="•"/>
            </a:pPr>
            <a:r>
              <a:rPr lang="en-US">
                <a:solidFill>
                  <a:schemeClr val="bg1"/>
                </a:solidFill>
              </a:rPr>
              <a:t>Hence why PHP is used in Stack A  </a:t>
            </a:r>
          </a:p>
          <a:p>
            <a:pPr marL="285750" indent="-285750">
              <a:buFont typeface="Arial"/>
              <a:buChar char="•"/>
            </a:pPr>
            <a:endParaRPr lang="en-US">
              <a:solidFill>
                <a:schemeClr val="bg1"/>
              </a:solidFill>
            </a:endParaRPr>
          </a:p>
        </p:txBody>
      </p:sp>
      <p:pic>
        <p:nvPicPr>
          <p:cNvPr id="8" name="Audio 7">
            <a:hlinkClick r:id="" action="ppaction://media"/>
            <a:extLst>
              <a:ext uri="{FF2B5EF4-FFF2-40B4-BE49-F238E27FC236}">
                <a16:creationId xmlns:a16="http://schemas.microsoft.com/office/drawing/2014/main" id="{E187E782-72D6-4D24-BBAB-D6B7755B56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91938" y="6357938"/>
            <a:ext cx="347662" cy="347662"/>
          </a:xfrm>
          <a:prstGeom prst="rect">
            <a:avLst/>
          </a:prstGeom>
        </p:spPr>
      </p:pic>
    </p:spTree>
    <p:extLst>
      <p:ext uri="{BB962C8B-B14F-4D97-AF65-F5344CB8AC3E}">
        <p14:creationId xmlns:p14="http://schemas.microsoft.com/office/powerpoint/2010/main" val="177103867"/>
      </p:ext>
    </p:extLst>
  </p:cSld>
  <p:clrMapOvr>
    <a:masterClrMapping/>
  </p:clrMapOvr>
  <mc:AlternateContent xmlns:mc="http://schemas.openxmlformats.org/markup-compatibility/2006" xmlns:p14="http://schemas.microsoft.com/office/powerpoint/2010/main">
    <mc:Choice Requires="p14">
      <p:transition spd="slow" p14:dur="2000" advTm="42312"/>
    </mc:Choice>
    <mc:Fallback xmlns="">
      <p:transition spd="slow" advTm="423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89A87-AC0C-4D7E-9BD7-D5D0ED86AD04}"/>
              </a:ext>
            </a:extLst>
          </p:cNvPr>
          <p:cNvSpPr>
            <a:spLocks noGrp="1"/>
          </p:cNvSpPr>
          <p:nvPr>
            <p:ph type="ctrTitle"/>
          </p:nvPr>
        </p:nvSpPr>
        <p:spPr>
          <a:xfrm>
            <a:off x="880603" y="-1405662"/>
            <a:ext cx="10427745" cy="2337238"/>
          </a:xfrm>
        </p:spPr>
        <p:txBody>
          <a:bodyPr anchor="b">
            <a:normAutofit/>
          </a:bodyPr>
          <a:lstStyle/>
          <a:p>
            <a:pPr algn="ctr"/>
            <a:r>
              <a:rPr lang="en-AU" sz="4000">
                <a:solidFill>
                  <a:schemeClr val="bg1"/>
                </a:solidFill>
              </a:rPr>
              <a:t>Justifications</a:t>
            </a:r>
          </a:p>
        </p:txBody>
      </p:sp>
      <p:sp>
        <p:nvSpPr>
          <p:cNvPr id="3" name="Subtitle 2">
            <a:extLst>
              <a:ext uri="{FF2B5EF4-FFF2-40B4-BE49-F238E27FC236}">
                <a16:creationId xmlns:a16="http://schemas.microsoft.com/office/drawing/2014/main" id="{F077E806-D9D7-4884-8020-BA41344DF517}"/>
              </a:ext>
            </a:extLst>
          </p:cNvPr>
          <p:cNvSpPr>
            <a:spLocks noGrp="1"/>
          </p:cNvSpPr>
          <p:nvPr>
            <p:ph type="subTitle" idx="1"/>
          </p:nvPr>
        </p:nvSpPr>
        <p:spPr>
          <a:xfrm>
            <a:off x="437546" y="1021831"/>
            <a:ext cx="10715002" cy="4441336"/>
          </a:xfrm>
        </p:spPr>
        <p:txBody>
          <a:bodyPr anchor="t">
            <a:normAutofit lnSpcReduction="10000"/>
          </a:bodyPr>
          <a:lstStyle/>
          <a:p>
            <a:pPr marL="457200" indent="-457200" algn="ctr">
              <a:buAutoNum type="arabicPeriod"/>
            </a:pPr>
            <a:r>
              <a:rPr lang="en-AU" sz="2000" b="1" u="sng">
                <a:solidFill>
                  <a:schemeClr val="bg1"/>
                </a:solidFill>
                <a:ea typeface="+mn-lt"/>
                <a:cs typeface="+mn-lt"/>
              </a:rPr>
              <a:t>HTML and CSS</a:t>
            </a:r>
            <a:r>
              <a:rPr lang="en-AU" sz="2000">
                <a:solidFill>
                  <a:schemeClr val="bg1"/>
                </a:solidFill>
                <a:ea typeface="+mn-lt"/>
                <a:cs typeface="+mn-lt"/>
              </a:rPr>
              <a:t>: creates and displays the webpages</a:t>
            </a:r>
            <a:r>
              <a:rPr lang="en-AU" sz="2000">
                <a:solidFill>
                  <a:schemeClr val="bg1"/>
                </a:solidFill>
              </a:rPr>
              <a:t> and is easy to use and implement, being the standard for web design</a:t>
            </a:r>
            <a:r>
              <a:rPr lang="en-AU" sz="2000">
                <a:solidFill>
                  <a:schemeClr val="bg1"/>
                </a:solidFill>
                <a:ea typeface="+mn-lt"/>
                <a:cs typeface="+mn-lt"/>
              </a:rPr>
              <a:t>, allows for UI and UX;</a:t>
            </a:r>
            <a:endParaRPr lang="en-US">
              <a:solidFill>
                <a:schemeClr val="bg1"/>
              </a:solidFill>
            </a:endParaRPr>
          </a:p>
          <a:p>
            <a:pPr marL="457200" indent="-457200" algn="ctr">
              <a:buFont typeface="Arial" panose="020B0604020202020204" pitchFamily="34" charset="0"/>
              <a:buAutoNum type="arabicPeriod"/>
            </a:pPr>
            <a:r>
              <a:rPr lang="en-AU" sz="2000" b="1" u="sng">
                <a:solidFill>
                  <a:schemeClr val="bg1"/>
                </a:solidFill>
                <a:ea typeface="+mn-lt"/>
                <a:cs typeface="+mn-lt"/>
              </a:rPr>
              <a:t>PHP</a:t>
            </a:r>
            <a:r>
              <a:rPr lang="en-AU" sz="2000">
                <a:solidFill>
                  <a:schemeClr val="bg1"/>
                </a:solidFill>
                <a:ea typeface="+mn-lt"/>
                <a:cs typeface="+mn-lt"/>
              </a:rPr>
              <a:t>: a secure general-purpose language that can be used to make our website dynamic and interactive. I</a:t>
            </a:r>
            <a:r>
              <a:rPr lang="en-AU" sz="2000">
                <a:solidFill>
                  <a:schemeClr val="bg1"/>
                </a:solidFill>
              </a:rPr>
              <a:t>ts ease of implementation with HTML, its compatibility with our databasing technology (MYSQL) and its intuitive syntax that is easy for our team due to a lack of coding experience;</a:t>
            </a:r>
            <a:endParaRPr lang="en-AU" sz="2000">
              <a:solidFill>
                <a:schemeClr val="bg1"/>
              </a:solidFill>
              <a:ea typeface="+mn-lt"/>
              <a:cs typeface="+mn-lt"/>
            </a:endParaRPr>
          </a:p>
          <a:p>
            <a:pPr marL="457200" indent="-457200" algn="ctr">
              <a:buAutoNum type="arabicPeriod"/>
            </a:pPr>
            <a:r>
              <a:rPr lang="en-AU" sz="2000" b="1" u="sng">
                <a:solidFill>
                  <a:schemeClr val="bg1"/>
                </a:solidFill>
                <a:ea typeface="+mn-lt"/>
                <a:cs typeface="+mn-lt"/>
              </a:rPr>
              <a:t>MySQL</a:t>
            </a:r>
            <a:r>
              <a:rPr lang="en-AU" sz="2000">
                <a:solidFill>
                  <a:schemeClr val="bg1"/>
                </a:solidFill>
                <a:ea typeface="+mn-lt"/>
                <a:cs typeface="+mn-lt"/>
              </a:rPr>
              <a:t>: free to use and is compatible with our chosen programming language of Python and its great deal of community support;</a:t>
            </a:r>
          </a:p>
          <a:p>
            <a:pPr marL="457200" indent="-457200" algn="ctr">
              <a:buAutoNum type="arabicPeriod"/>
            </a:pPr>
            <a:r>
              <a:rPr lang="en-AU" sz="2000" b="1" u="sng">
                <a:solidFill>
                  <a:schemeClr val="bg1"/>
                </a:solidFill>
                <a:ea typeface="+mn-lt"/>
                <a:cs typeface="+mn-lt"/>
              </a:rPr>
              <a:t>Python</a:t>
            </a:r>
            <a:r>
              <a:rPr lang="en-AU" sz="2000">
                <a:solidFill>
                  <a:schemeClr val="bg1"/>
                </a:solidFill>
                <a:ea typeface="+mn-lt"/>
                <a:cs typeface="+mn-lt"/>
              </a:rPr>
              <a:t>: a beginner-friendly language in server-side development, </a:t>
            </a:r>
            <a:r>
              <a:rPr lang="en-AU" sz="2000">
                <a:solidFill>
                  <a:schemeClr val="bg1"/>
                </a:solidFill>
              </a:rPr>
              <a:t>provides complex backend functions and great deal of community support as well as support for backend systems such as Django;</a:t>
            </a:r>
            <a:endParaRPr lang="en-AU" sz="2000">
              <a:solidFill>
                <a:schemeClr val="bg1"/>
              </a:solidFill>
              <a:ea typeface="+mn-lt"/>
              <a:cs typeface="+mn-lt"/>
            </a:endParaRPr>
          </a:p>
          <a:p>
            <a:pPr marL="457200" indent="-457200" algn="ctr">
              <a:buFont typeface="Arial" panose="020B0604020202020204" pitchFamily="34" charset="0"/>
              <a:buAutoNum type="arabicPeriod"/>
            </a:pPr>
            <a:r>
              <a:rPr lang="en-AU" sz="2000" b="1" u="sng">
                <a:solidFill>
                  <a:schemeClr val="bg1"/>
                </a:solidFill>
                <a:ea typeface="+mn-lt"/>
                <a:cs typeface="+mn-lt"/>
              </a:rPr>
              <a:t>Django</a:t>
            </a:r>
            <a:r>
              <a:rPr lang="en-AU" sz="2000">
                <a:solidFill>
                  <a:schemeClr val="bg1"/>
                </a:solidFill>
                <a:ea typeface="+mn-lt"/>
                <a:cs typeface="+mn-lt"/>
              </a:rPr>
              <a:t>: A minimal framework </a:t>
            </a:r>
            <a:r>
              <a:rPr lang="en-AU" sz="2000">
                <a:solidFill>
                  <a:schemeClr val="bg1"/>
                </a:solidFill>
              </a:rPr>
              <a:t>that has ease of implementation with other technologies, such as python and MYSQL.</a:t>
            </a:r>
          </a:p>
          <a:p>
            <a:pPr marL="457200" indent="-457200" algn="ctr">
              <a:buFont typeface="Arial" panose="020B0604020202020204" pitchFamily="34" charset="0"/>
              <a:buAutoNum type="arabicPeriod"/>
            </a:pPr>
            <a:r>
              <a:rPr lang="en-AU" sz="2000" u="sng">
                <a:solidFill>
                  <a:schemeClr val="bg1"/>
                </a:solidFill>
                <a:ea typeface="+mn-lt"/>
                <a:cs typeface="+mn-lt"/>
              </a:rPr>
              <a:t>Bandit:</a:t>
            </a:r>
            <a:r>
              <a:rPr lang="en-AU" sz="2000">
                <a:solidFill>
                  <a:schemeClr val="bg1"/>
                </a:solidFill>
                <a:ea typeface="+mn-lt"/>
                <a:cs typeface="+mn-lt"/>
              </a:rPr>
              <a:t> that will help scale and secure our database (e.g. SQL injection attacks, clickjacking attacks, cross-site scripting attacks) and is already offered by Python</a:t>
            </a:r>
            <a:endParaRPr lang="en-AU" sz="2000">
              <a:solidFill>
                <a:schemeClr val="bg1"/>
              </a:solidFill>
            </a:endParaRPr>
          </a:p>
          <a:p>
            <a:pPr algn="ctr"/>
            <a:endParaRPr lang="en-AU" sz="2000">
              <a:solidFill>
                <a:schemeClr val="bg1"/>
              </a:solidFill>
              <a:ea typeface="+mn-lt"/>
              <a:cs typeface="+mn-lt"/>
            </a:endParaRPr>
          </a:p>
          <a:p>
            <a:pPr marL="285750" indent="-285750">
              <a:lnSpc>
                <a:spcPct val="100000"/>
              </a:lnSpc>
              <a:spcBef>
                <a:spcPts val="0"/>
              </a:spcBef>
              <a:buChar char="•"/>
            </a:pPr>
            <a:endParaRPr lang="en-US" sz="2000">
              <a:ea typeface="+mn-lt"/>
              <a:cs typeface="+mn-lt"/>
            </a:endParaRPr>
          </a:p>
          <a:p>
            <a:pPr marL="457200" indent="-457200" algn="ctr">
              <a:buAutoNum type="arabicPeriod"/>
            </a:pPr>
            <a:endParaRPr lang="en-AU" sz="2000">
              <a:solidFill>
                <a:schemeClr val="bg1"/>
              </a:solidFill>
            </a:endParaRPr>
          </a:p>
          <a:p>
            <a:pPr marL="457200" indent="-457200" algn="ctr">
              <a:buAutoNum type="arabicPeriod"/>
            </a:pPr>
            <a:endParaRPr lang="en-AU" sz="2000">
              <a:solidFill>
                <a:schemeClr val="bg1"/>
              </a:solidFill>
            </a:endParaRPr>
          </a:p>
        </p:txBody>
      </p:sp>
      <p:sp>
        <p:nvSpPr>
          <p:cNvPr id="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7"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9"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13"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5"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17"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12" name="Audio 11">
            <a:hlinkClick r:id="" action="ppaction://media"/>
            <a:extLst>
              <a:ext uri="{FF2B5EF4-FFF2-40B4-BE49-F238E27FC236}">
                <a16:creationId xmlns:a16="http://schemas.microsoft.com/office/drawing/2014/main" id="{5D05254E-2EF5-4FE7-B97E-CD20DAF5C9F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91938" y="6357938"/>
            <a:ext cx="347662" cy="347662"/>
          </a:xfrm>
          <a:prstGeom prst="rect">
            <a:avLst/>
          </a:prstGeom>
        </p:spPr>
      </p:pic>
      <p:sp>
        <p:nvSpPr>
          <p:cNvPr id="4" name="TextBox 3">
            <a:extLst>
              <a:ext uri="{FF2B5EF4-FFF2-40B4-BE49-F238E27FC236}">
                <a16:creationId xmlns:a16="http://schemas.microsoft.com/office/drawing/2014/main" id="{675BE6D9-1242-4358-8396-2AC5FC73E75F}"/>
              </a:ext>
            </a:extLst>
          </p:cNvPr>
          <p:cNvSpPr txBox="1"/>
          <p:nvPr/>
        </p:nvSpPr>
        <p:spPr>
          <a:xfrm>
            <a:off x="3304128" y="5358996"/>
            <a:ext cx="5583744" cy="1661993"/>
          </a:xfrm>
          <a:prstGeom prst="rect">
            <a:avLst/>
          </a:prstGeom>
          <a:noFill/>
        </p:spPr>
        <p:txBody>
          <a:bodyPr wrap="square" rtlCol="0">
            <a:spAutoFit/>
          </a:bodyPr>
          <a:lstStyle/>
          <a:p>
            <a:pPr algn="ctr"/>
            <a:endParaRPr lang="en-AU" sz="1400">
              <a:solidFill>
                <a:schemeClr val="bg1"/>
              </a:solidFill>
            </a:endParaRPr>
          </a:p>
          <a:p>
            <a:pPr algn="ctr">
              <a:lnSpc>
                <a:spcPct val="100000"/>
              </a:lnSpc>
              <a:spcBef>
                <a:spcPts val="0"/>
              </a:spcBef>
            </a:pPr>
            <a:r>
              <a:rPr lang="en-AU" sz="1400">
                <a:solidFill>
                  <a:schemeClr val="bg1"/>
                </a:solidFill>
                <a:ea typeface="+mn-lt"/>
                <a:cs typeface="+mn-lt"/>
              </a:rPr>
              <a:t>Summary</a:t>
            </a:r>
            <a:endParaRPr lang="en-US" sz="1400">
              <a:solidFill>
                <a:schemeClr val="bg1"/>
              </a:solidFill>
              <a:ea typeface="+mn-lt"/>
              <a:cs typeface="+mn-lt"/>
            </a:endParaRPr>
          </a:p>
          <a:p>
            <a:pPr marL="342900" indent="-342900" algn="ctr">
              <a:lnSpc>
                <a:spcPct val="100000"/>
              </a:lnSpc>
              <a:spcBef>
                <a:spcPts val="0"/>
              </a:spcBef>
              <a:buFont typeface="Courier New" panose="02070309020205020404" pitchFamily="49" charset="0"/>
              <a:buChar char="o"/>
            </a:pPr>
            <a:r>
              <a:rPr lang="en-AU" sz="1400">
                <a:solidFill>
                  <a:schemeClr val="bg1"/>
                </a:solidFill>
                <a:ea typeface="+mn-lt"/>
                <a:cs typeface="+mn-lt"/>
              </a:rPr>
              <a:t>FREE to use</a:t>
            </a:r>
            <a:endParaRPr lang="en-US" sz="1400">
              <a:solidFill>
                <a:schemeClr val="bg1"/>
              </a:solidFill>
              <a:ea typeface="+mn-lt"/>
              <a:cs typeface="+mn-lt"/>
            </a:endParaRPr>
          </a:p>
          <a:p>
            <a:pPr marL="342900" indent="-342900" algn="ctr">
              <a:lnSpc>
                <a:spcPct val="100000"/>
              </a:lnSpc>
              <a:spcBef>
                <a:spcPts val="0"/>
              </a:spcBef>
              <a:buFont typeface="Courier New" panose="02070309020205020404" pitchFamily="49" charset="0"/>
              <a:buChar char="o"/>
            </a:pPr>
            <a:r>
              <a:rPr lang="en-AU" sz="1400">
                <a:solidFill>
                  <a:schemeClr val="bg1"/>
                </a:solidFill>
                <a:ea typeface="+mn-lt"/>
                <a:cs typeface="+mn-lt"/>
              </a:rPr>
              <a:t>Compatibility </a:t>
            </a:r>
            <a:endParaRPr lang="en-US" sz="1400">
              <a:solidFill>
                <a:schemeClr val="bg1"/>
              </a:solidFill>
              <a:ea typeface="+mn-lt"/>
              <a:cs typeface="+mn-lt"/>
            </a:endParaRPr>
          </a:p>
          <a:p>
            <a:pPr marL="342900" indent="-342900" algn="ctr">
              <a:lnSpc>
                <a:spcPct val="100000"/>
              </a:lnSpc>
              <a:spcBef>
                <a:spcPts val="0"/>
              </a:spcBef>
              <a:buFont typeface="Courier New" panose="02070309020205020404" pitchFamily="49" charset="0"/>
              <a:buChar char="o"/>
            </a:pPr>
            <a:r>
              <a:rPr lang="en-AU" sz="1400">
                <a:solidFill>
                  <a:schemeClr val="bg1"/>
                </a:solidFill>
                <a:ea typeface="+mn-lt"/>
                <a:cs typeface="+mn-lt"/>
              </a:rPr>
              <a:t>Open-sourced</a:t>
            </a:r>
            <a:endParaRPr lang="en-US" sz="1400">
              <a:solidFill>
                <a:schemeClr val="bg1"/>
              </a:solidFill>
              <a:ea typeface="+mn-lt"/>
              <a:cs typeface="+mn-lt"/>
            </a:endParaRPr>
          </a:p>
          <a:p>
            <a:pPr marL="342900" indent="-342900" algn="ctr">
              <a:lnSpc>
                <a:spcPct val="100000"/>
              </a:lnSpc>
              <a:spcBef>
                <a:spcPts val="0"/>
              </a:spcBef>
              <a:buFont typeface="Courier New" panose="02070309020205020404" pitchFamily="49" charset="0"/>
              <a:buChar char="o"/>
            </a:pPr>
            <a:r>
              <a:rPr lang="en-AU" sz="1400">
                <a:solidFill>
                  <a:schemeClr val="bg1"/>
                </a:solidFill>
                <a:ea typeface="+mn-lt"/>
                <a:cs typeface="+mn-lt"/>
              </a:rPr>
              <a:t>Community support</a:t>
            </a:r>
            <a:endParaRPr lang="en-US" sz="1400">
              <a:solidFill>
                <a:schemeClr val="bg1"/>
              </a:solidFill>
              <a:ea typeface="+mn-lt"/>
              <a:cs typeface="+mn-lt"/>
            </a:endParaRPr>
          </a:p>
          <a:p>
            <a:endParaRPr lang="en-AU"/>
          </a:p>
        </p:txBody>
      </p:sp>
    </p:spTree>
    <p:extLst>
      <p:ext uri="{BB962C8B-B14F-4D97-AF65-F5344CB8AC3E}">
        <p14:creationId xmlns:p14="http://schemas.microsoft.com/office/powerpoint/2010/main" val="2270130051"/>
      </p:ext>
    </p:extLst>
  </p:cSld>
  <p:clrMapOvr>
    <a:masterClrMapping/>
  </p:clrMapOvr>
  <mc:AlternateContent xmlns:mc="http://schemas.openxmlformats.org/markup-compatibility/2006" xmlns:p14="http://schemas.microsoft.com/office/powerpoint/2010/main">
    <mc:Choice Requires="p14">
      <p:transition spd="slow" p14:dur="2000" advTm="57355"/>
    </mc:Choice>
    <mc:Fallback xmlns="">
      <p:transition spd="slow" advTm="573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89A87-AC0C-4D7E-9BD7-D5D0ED86AD04}"/>
              </a:ext>
            </a:extLst>
          </p:cNvPr>
          <p:cNvSpPr>
            <a:spLocks noGrp="1"/>
          </p:cNvSpPr>
          <p:nvPr>
            <p:ph type="ctrTitle"/>
          </p:nvPr>
        </p:nvSpPr>
        <p:spPr>
          <a:xfrm>
            <a:off x="880603" y="-1405662"/>
            <a:ext cx="10427745" cy="2337238"/>
          </a:xfrm>
        </p:spPr>
        <p:txBody>
          <a:bodyPr anchor="b">
            <a:normAutofit/>
          </a:bodyPr>
          <a:lstStyle/>
          <a:p>
            <a:pPr algn="ctr"/>
            <a:r>
              <a:rPr lang="en-AU" sz="4000">
                <a:solidFill>
                  <a:schemeClr val="bg1"/>
                </a:solidFill>
              </a:rPr>
              <a:t>Future Sprints</a:t>
            </a:r>
          </a:p>
        </p:txBody>
      </p:sp>
      <p:sp>
        <p:nvSpPr>
          <p:cNvPr id="3" name="Subtitle 2">
            <a:extLst>
              <a:ext uri="{FF2B5EF4-FFF2-40B4-BE49-F238E27FC236}">
                <a16:creationId xmlns:a16="http://schemas.microsoft.com/office/drawing/2014/main" id="{F077E806-D9D7-4884-8020-BA41344DF517}"/>
              </a:ext>
            </a:extLst>
          </p:cNvPr>
          <p:cNvSpPr>
            <a:spLocks noGrp="1"/>
          </p:cNvSpPr>
          <p:nvPr>
            <p:ph type="subTitle" idx="1"/>
          </p:nvPr>
        </p:nvSpPr>
        <p:spPr>
          <a:xfrm>
            <a:off x="401317" y="1629772"/>
            <a:ext cx="11386315" cy="3334078"/>
          </a:xfrm>
        </p:spPr>
        <p:txBody>
          <a:bodyPr anchor="t">
            <a:normAutofit/>
          </a:bodyPr>
          <a:lstStyle/>
          <a:p>
            <a:pPr marL="285750" indent="-285750">
              <a:lnSpc>
                <a:spcPct val="120000"/>
              </a:lnSpc>
              <a:buChar char="•"/>
            </a:pPr>
            <a:r>
              <a:rPr lang="en-AU" sz="2000">
                <a:solidFill>
                  <a:schemeClr val="bg1"/>
                </a:solidFill>
                <a:ea typeface="+mn-lt"/>
                <a:cs typeface="+mn-lt"/>
              </a:rPr>
              <a:t>The next sprint will involve the further development of the defined features that were implemented in sprint two. Additional features will also be discussed.</a:t>
            </a:r>
            <a:endParaRPr lang="en-US" sz="2000">
              <a:solidFill>
                <a:schemeClr val="bg1"/>
              </a:solidFill>
              <a:ea typeface="+mn-lt"/>
              <a:cs typeface="+mn-lt"/>
            </a:endParaRPr>
          </a:p>
          <a:p>
            <a:pPr marL="742950" lvl="1" indent="-285750">
              <a:lnSpc>
                <a:spcPct val="120000"/>
              </a:lnSpc>
              <a:buChar char="•"/>
            </a:pPr>
            <a:r>
              <a:rPr lang="en-AU">
                <a:solidFill>
                  <a:schemeClr val="bg1"/>
                </a:solidFill>
                <a:ea typeface="+mn-lt"/>
                <a:cs typeface="+mn-lt"/>
              </a:rPr>
              <a:t>Additional features include:</a:t>
            </a:r>
            <a:endParaRPr lang="en-US">
              <a:solidFill>
                <a:schemeClr val="bg1"/>
              </a:solidFill>
              <a:ea typeface="+mn-lt"/>
              <a:cs typeface="+mn-lt"/>
            </a:endParaRPr>
          </a:p>
          <a:p>
            <a:pPr marL="1200150" lvl="2" indent="-285750">
              <a:lnSpc>
                <a:spcPct val="120000"/>
              </a:lnSpc>
              <a:buChar char="•"/>
            </a:pPr>
            <a:r>
              <a:rPr lang="en-AU" sz="2000">
                <a:solidFill>
                  <a:schemeClr val="bg1"/>
                </a:solidFill>
                <a:ea typeface="+mn-lt"/>
                <a:cs typeface="+mn-lt"/>
              </a:rPr>
              <a:t>Finalizing on which technology stack we will use.</a:t>
            </a:r>
          </a:p>
          <a:p>
            <a:pPr marL="1200150" lvl="2" indent="-285750">
              <a:lnSpc>
                <a:spcPct val="120000"/>
              </a:lnSpc>
              <a:buChar char="•"/>
            </a:pPr>
            <a:r>
              <a:rPr lang="en-AU" sz="2000">
                <a:solidFill>
                  <a:schemeClr val="bg1"/>
                </a:solidFill>
                <a:ea typeface="+mn-lt"/>
                <a:cs typeface="+mn-lt"/>
              </a:rPr>
              <a:t>Deciding on the UI/UX design.</a:t>
            </a:r>
            <a:endParaRPr lang="en-US" sz="2000">
              <a:solidFill>
                <a:schemeClr val="bg1"/>
              </a:solidFill>
              <a:ea typeface="+mn-lt"/>
              <a:cs typeface="+mn-lt"/>
            </a:endParaRPr>
          </a:p>
          <a:p>
            <a:pPr marL="1200150" lvl="2" indent="-285750">
              <a:lnSpc>
                <a:spcPct val="120000"/>
              </a:lnSpc>
              <a:buChar char="•"/>
            </a:pPr>
            <a:r>
              <a:rPr lang="en-AU" sz="2000">
                <a:solidFill>
                  <a:schemeClr val="bg1"/>
                </a:solidFill>
                <a:ea typeface="+mn-lt"/>
                <a:cs typeface="+mn-lt"/>
              </a:rPr>
              <a:t>Hosting of PHP on a webserver.</a:t>
            </a:r>
          </a:p>
          <a:p>
            <a:pPr marL="342900" indent="-342900">
              <a:buChar char="•"/>
            </a:pPr>
            <a:endParaRPr lang="en-AU" sz="2000">
              <a:solidFill>
                <a:schemeClr val="bg1"/>
              </a:solidFill>
              <a:ea typeface="+mn-lt"/>
              <a:cs typeface="+mn-lt"/>
            </a:endParaRPr>
          </a:p>
        </p:txBody>
      </p:sp>
      <p:sp>
        <p:nvSpPr>
          <p:cNvPr id="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7"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9"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13"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5"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17"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12" name="Audio 11">
            <a:hlinkClick r:id="" action="ppaction://media"/>
            <a:extLst>
              <a:ext uri="{FF2B5EF4-FFF2-40B4-BE49-F238E27FC236}">
                <a16:creationId xmlns:a16="http://schemas.microsoft.com/office/drawing/2014/main" id="{68EF62FA-D24B-491E-BAF1-03EAE831A3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91938" y="6357938"/>
            <a:ext cx="347662" cy="347662"/>
          </a:xfrm>
          <a:prstGeom prst="rect">
            <a:avLst/>
          </a:prstGeom>
        </p:spPr>
      </p:pic>
    </p:spTree>
    <p:extLst>
      <p:ext uri="{BB962C8B-B14F-4D97-AF65-F5344CB8AC3E}">
        <p14:creationId xmlns:p14="http://schemas.microsoft.com/office/powerpoint/2010/main" val="2436108523"/>
      </p:ext>
    </p:extLst>
  </p:cSld>
  <p:clrMapOvr>
    <a:masterClrMapping/>
  </p:clrMapOvr>
  <mc:AlternateContent xmlns:mc="http://schemas.openxmlformats.org/markup-compatibility/2006" xmlns:p14="http://schemas.microsoft.com/office/powerpoint/2010/main">
    <mc:Choice Requires="p14">
      <p:transition spd="slow" p14:dur="2000" advTm="17052"/>
    </mc:Choice>
    <mc:Fallback xmlns="">
      <p:transition spd="slow" advTm="17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89A87-AC0C-4D7E-9BD7-D5D0ED86AD04}"/>
              </a:ext>
            </a:extLst>
          </p:cNvPr>
          <p:cNvSpPr>
            <a:spLocks noGrp="1"/>
          </p:cNvSpPr>
          <p:nvPr>
            <p:ph type="ctrTitle"/>
          </p:nvPr>
        </p:nvSpPr>
        <p:spPr>
          <a:xfrm>
            <a:off x="1576424" y="-1613891"/>
            <a:ext cx="9147940" cy="2337238"/>
          </a:xfrm>
        </p:spPr>
        <p:txBody>
          <a:bodyPr anchor="b">
            <a:normAutofit/>
          </a:bodyPr>
          <a:lstStyle/>
          <a:p>
            <a:pPr algn="ctr"/>
            <a:r>
              <a:rPr lang="en-AU" sz="4000">
                <a:solidFill>
                  <a:schemeClr val="bg1"/>
                </a:solidFill>
              </a:rPr>
              <a:t>Overview of Group Activities</a:t>
            </a:r>
          </a:p>
        </p:txBody>
      </p:sp>
      <p:sp>
        <p:nvSpPr>
          <p:cNvPr id="10"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2"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14"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6"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18"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20"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22"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3A7E5B9-F89E-4A00-996B-8BE361E7AC28}"/>
              </a:ext>
            </a:extLst>
          </p:cNvPr>
          <p:cNvSpPr txBox="1"/>
          <p:nvPr/>
        </p:nvSpPr>
        <p:spPr>
          <a:xfrm>
            <a:off x="200025" y="2150510"/>
            <a:ext cx="11811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solidFill>
                  <a:schemeClr val="bg1"/>
                </a:solidFill>
              </a:rPr>
              <a:t>16/9-</a:t>
            </a:r>
          </a:p>
          <a:p>
            <a:r>
              <a:rPr lang="en-US">
                <a:solidFill>
                  <a:schemeClr val="bg1"/>
                </a:solidFill>
              </a:rPr>
              <a:t>Meeting One</a:t>
            </a:r>
          </a:p>
        </p:txBody>
      </p:sp>
      <p:sp>
        <p:nvSpPr>
          <p:cNvPr id="4" name="TextBox 3">
            <a:extLst>
              <a:ext uri="{FF2B5EF4-FFF2-40B4-BE49-F238E27FC236}">
                <a16:creationId xmlns:a16="http://schemas.microsoft.com/office/drawing/2014/main" id="{51A82509-CD39-4652-BDD4-DB04DF60817F}"/>
              </a:ext>
            </a:extLst>
          </p:cNvPr>
          <p:cNvSpPr txBox="1"/>
          <p:nvPr/>
        </p:nvSpPr>
        <p:spPr>
          <a:xfrm>
            <a:off x="285750" y="1228725"/>
            <a:ext cx="42291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solidFill>
                  <a:srgbClr val="FFFFFF"/>
                </a:solidFill>
                <a:latin typeface="Univers"/>
                <a:ea typeface="Rockwell"/>
                <a:cs typeface="Rockwell"/>
              </a:rPr>
              <a:t>Collaborative/meetings – Timeline: </a:t>
            </a:r>
            <a:endParaRPr lang="en-US">
              <a:latin typeface="Univers"/>
            </a:endParaRPr>
          </a:p>
        </p:txBody>
      </p:sp>
      <p:cxnSp>
        <p:nvCxnSpPr>
          <p:cNvPr id="13" name="Straight Connector 12">
            <a:extLst>
              <a:ext uri="{FF2B5EF4-FFF2-40B4-BE49-F238E27FC236}">
                <a16:creationId xmlns:a16="http://schemas.microsoft.com/office/drawing/2014/main" id="{9455720A-D8AB-4B35-B49E-78753AF561B9}"/>
              </a:ext>
            </a:extLst>
          </p:cNvPr>
          <p:cNvCxnSpPr>
            <a:cxnSpLocks/>
          </p:cNvCxnSpPr>
          <p:nvPr/>
        </p:nvCxnSpPr>
        <p:spPr>
          <a:xfrm>
            <a:off x="522195" y="3562346"/>
            <a:ext cx="11040209"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F68A5B8-482A-445C-8069-94CF6AC46744}"/>
              </a:ext>
            </a:extLst>
          </p:cNvPr>
          <p:cNvCxnSpPr>
            <a:cxnSpLocks/>
          </p:cNvCxnSpPr>
          <p:nvPr/>
        </p:nvCxnSpPr>
        <p:spPr>
          <a:xfrm>
            <a:off x="521107" y="3085271"/>
            <a:ext cx="0" cy="954157"/>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EC00FAB1-7EEB-4756-948B-A61336366BF0}"/>
              </a:ext>
            </a:extLst>
          </p:cNvPr>
          <p:cNvSpPr txBox="1"/>
          <p:nvPr/>
        </p:nvSpPr>
        <p:spPr>
          <a:xfrm>
            <a:off x="0" y="4114800"/>
            <a:ext cx="274320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200">
                <a:solidFill>
                  <a:schemeClr val="bg1"/>
                </a:solidFill>
              </a:rPr>
              <a:t>Discussing the tasks that the team would complete</a:t>
            </a:r>
          </a:p>
          <a:p>
            <a:r>
              <a:rPr lang="en-US" sz="1200">
                <a:solidFill>
                  <a:schemeClr val="bg1"/>
                </a:solidFill>
              </a:rPr>
              <a:t>      (Technology Stack A and B).</a:t>
            </a:r>
          </a:p>
          <a:p>
            <a:pPr marL="171450" indent="-171450">
              <a:buFont typeface="Arial"/>
              <a:buChar char="•"/>
            </a:pPr>
            <a:r>
              <a:rPr lang="en-US" sz="1200">
                <a:solidFill>
                  <a:schemeClr val="bg1"/>
                </a:solidFill>
              </a:rPr>
              <a:t>Tools to be used for the project were also discussed.</a:t>
            </a:r>
          </a:p>
          <a:p>
            <a:pPr marL="285750" indent="-285750">
              <a:buFont typeface="Arial"/>
              <a:buChar char="•"/>
            </a:pPr>
            <a:endParaRPr lang="en-US" sz="1200">
              <a:solidFill>
                <a:schemeClr val="bg1"/>
              </a:solidFill>
            </a:endParaRPr>
          </a:p>
        </p:txBody>
      </p:sp>
      <p:sp>
        <p:nvSpPr>
          <p:cNvPr id="6" name="TextBox 5">
            <a:extLst>
              <a:ext uri="{FF2B5EF4-FFF2-40B4-BE49-F238E27FC236}">
                <a16:creationId xmlns:a16="http://schemas.microsoft.com/office/drawing/2014/main" id="{19524AE8-9463-4710-AA9B-D4DBA8E9A3D3}"/>
              </a:ext>
            </a:extLst>
          </p:cNvPr>
          <p:cNvSpPr txBox="1"/>
          <p:nvPr/>
        </p:nvSpPr>
        <p:spPr>
          <a:xfrm>
            <a:off x="3762375" y="2143125"/>
            <a:ext cx="11049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solidFill>
                  <a:schemeClr val="bg1"/>
                </a:solidFill>
              </a:rPr>
              <a:t>19/9-</a:t>
            </a:r>
          </a:p>
          <a:p>
            <a:r>
              <a:rPr lang="en-US">
                <a:solidFill>
                  <a:schemeClr val="bg1"/>
                </a:solidFill>
              </a:rPr>
              <a:t>Meeting Two</a:t>
            </a:r>
          </a:p>
        </p:txBody>
      </p:sp>
      <p:cxnSp>
        <p:nvCxnSpPr>
          <p:cNvPr id="17" name="Straight Connector 16">
            <a:extLst>
              <a:ext uri="{FF2B5EF4-FFF2-40B4-BE49-F238E27FC236}">
                <a16:creationId xmlns:a16="http://schemas.microsoft.com/office/drawing/2014/main" id="{F1D65470-7594-4723-87FF-CFF6724B05C7}"/>
              </a:ext>
            </a:extLst>
          </p:cNvPr>
          <p:cNvCxnSpPr>
            <a:cxnSpLocks/>
          </p:cNvCxnSpPr>
          <p:nvPr/>
        </p:nvCxnSpPr>
        <p:spPr>
          <a:xfrm>
            <a:off x="4133389" y="3085267"/>
            <a:ext cx="0" cy="954157"/>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5EAFFA0-52B1-472B-B930-E8464384ABB0}"/>
              </a:ext>
            </a:extLst>
          </p:cNvPr>
          <p:cNvSpPr txBox="1"/>
          <p:nvPr/>
        </p:nvSpPr>
        <p:spPr>
          <a:xfrm>
            <a:off x="3190875" y="4038600"/>
            <a:ext cx="2181225"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200">
                <a:solidFill>
                  <a:schemeClr val="bg1"/>
                </a:solidFill>
              </a:rPr>
              <a:t>Research topics assigned to each team member:</a:t>
            </a:r>
          </a:p>
          <a:p>
            <a:pPr marL="285750" indent="-285750">
              <a:buFont typeface="Arial"/>
              <a:buChar char="•"/>
            </a:pPr>
            <a:r>
              <a:rPr lang="en-US" sz="1200">
                <a:solidFill>
                  <a:schemeClr val="bg1"/>
                </a:solidFill>
              </a:rPr>
              <a:t>Cam: Front-end/Programming</a:t>
            </a:r>
          </a:p>
          <a:p>
            <a:pPr marL="285750" indent="-285750">
              <a:buFont typeface="Arial"/>
              <a:buChar char="•"/>
            </a:pPr>
            <a:r>
              <a:rPr lang="en-US" sz="1200">
                <a:solidFill>
                  <a:schemeClr val="bg1"/>
                </a:solidFill>
              </a:rPr>
              <a:t>Syed: Security</a:t>
            </a:r>
          </a:p>
          <a:p>
            <a:pPr marL="285750" indent="-285750">
              <a:buFont typeface="Arial"/>
              <a:buChar char="•"/>
            </a:pPr>
            <a:r>
              <a:rPr lang="en-US" sz="1200">
                <a:solidFill>
                  <a:schemeClr val="bg1"/>
                </a:solidFill>
              </a:rPr>
              <a:t>Caitlyn: Databases</a:t>
            </a:r>
          </a:p>
          <a:p>
            <a:pPr marL="285750" indent="-285750">
              <a:buFont typeface="Arial"/>
              <a:buChar char="•"/>
            </a:pPr>
            <a:r>
              <a:rPr lang="en-US" sz="1200">
                <a:solidFill>
                  <a:schemeClr val="bg1"/>
                </a:solidFill>
              </a:rPr>
              <a:t>Kyria: Back-end Frameworks</a:t>
            </a:r>
          </a:p>
        </p:txBody>
      </p:sp>
      <p:sp>
        <p:nvSpPr>
          <p:cNvPr id="9" name="TextBox 8">
            <a:extLst>
              <a:ext uri="{FF2B5EF4-FFF2-40B4-BE49-F238E27FC236}">
                <a16:creationId xmlns:a16="http://schemas.microsoft.com/office/drawing/2014/main" id="{72A8DA6A-230E-403B-93AB-6F43131BF250}"/>
              </a:ext>
            </a:extLst>
          </p:cNvPr>
          <p:cNvSpPr txBox="1"/>
          <p:nvPr/>
        </p:nvSpPr>
        <p:spPr>
          <a:xfrm>
            <a:off x="7305675" y="2076450"/>
            <a:ext cx="1323975"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solidFill>
                  <a:schemeClr val="bg1"/>
                </a:solidFill>
              </a:rPr>
              <a:t>23/9-</a:t>
            </a:r>
          </a:p>
          <a:p>
            <a:r>
              <a:rPr lang="en-US">
                <a:solidFill>
                  <a:schemeClr val="bg1"/>
                </a:solidFill>
              </a:rPr>
              <a:t>Meeting Three</a:t>
            </a:r>
          </a:p>
        </p:txBody>
      </p:sp>
      <p:cxnSp>
        <p:nvCxnSpPr>
          <p:cNvPr id="21" name="Straight Connector 20">
            <a:extLst>
              <a:ext uri="{FF2B5EF4-FFF2-40B4-BE49-F238E27FC236}">
                <a16:creationId xmlns:a16="http://schemas.microsoft.com/office/drawing/2014/main" id="{F1D65470-7594-4723-87FF-CFF6724B05C7}"/>
              </a:ext>
            </a:extLst>
          </p:cNvPr>
          <p:cNvCxnSpPr>
            <a:cxnSpLocks/>
          </p:cNvCxnSpPr>
          <p:nvPr/>
        </p:nvCxnSpPr>
        <p:spPr>
          <a:xfrm>
            <a:off x="7724314" y="3085267"/>
            <a:ext cx="0" cy="954157"/>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22294ED2-DD3B-4270-9C93-1FCA37E714E1}"/>
              </a:ext>
            </a:extLst>
          </p:cNvPr>
          <p:cNvSpPr txBox="1"/>
          <p:nvPr/>
        </p:nvSpPr>
        <p:spPr>
          <a:xfrm>
            <a:off x="6038850" y="4038600"/>
            <a:ext cx="3200400"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Sans-Serif"/>
              <a:buChar char="•"/>
            </a:pPr>
            <a:r>
              <a:rPr lang="en-AU" sz="1200">
                <a:solidFill>
                  <a:schemeClr val="bg1"/>
                </a:solidFill>
                <a:ea typeface="+mn-lt"/>
                <a:cs typeface="+mn-lt"/>
              </a:rPr>
              <a:t>Discussed the tasks – 9.1G and 11.2G</a:t>
            </a:r>
            <a:endParaRPr lang="en-US" sz="1200">
              <a:solidFill>
                <a:schemeClr val="bg1"/>
              </a:solidFill>
              <a:ea typeface="+mn-lt"/>
              <a:cs typeface="+mn-lt"/>
            </a:endParaRPr>
          </a:p>
          <a:p>
            <a:pPr marL="742950" lvl="1" indent="-285750">
              <a:buFont typeface="Arial,Sans-Serif"/>
              <a:buChar char="•"/>
            </a:pPr>
            <a:r>
              <a:rPr lang="en-AU" sz="1200">
                <a:solidFill>
                  <a:schemeClr val="bg1"/>
                </a:solidFill>
                <a:ea typeface="+mn-lt"/>
                <a:cs typeface="+mn-lt"/>
              </a:rPr>
              <a:t>Discussed what we had completed for our assigned task for sprint two.</a:t>
            </a:r>
            <a:endParaRPr lang="en-US" sz="1200">
              <a:solidFill>
                <a:schemeClr val="bg1"/>
              </a:solidFill>
              <a:ea typeface="+mn-lt"/>
              <a:cs typeface="+mn-lt"/>
            </a:endParaRPr>
          </a:p>
          <a:p>
            <a:pPr marL="742950" lvl="1" indent="-285750">
              <a:buFont typeface="Arial,Sans-Serif"/>
              <a:buChar char="•"/>
            </a:pPr>
            <a:r>
              <a:rPr lang="en-AU" sz="1200">
                <a:solidFill>
                  <a:schemeClr val="bg1"/>
                </a:solidFill>
                <a:ea typeface="+mn-lt"/>
                <a:cs typeface="+mn-lt"/>
              </a:rPr>
              <a:t>Created this presentation. </a:t>
            </a:r>
            <a:endParaRPr lang="en-US" sz="1200">
              <a:solidFill>
                <a:schemeClr val="bg1"/>
              </a:solidFill>
              <a:ea typeface="+mn-lt"/>
              <a:cs typeface="+mn-lt"/>
            </a:endParaRPr>
          </a:p>
          <a:p>
            <a:pPr marL="742950" lvl="1" indent="-285750">
              <a:buFont typeface="Arial,Sans-Serif"/>
              <a:buChar char="•"/>
            </a:pPr>
            <a:r>
              <a:rPr lang="en-AU" sz="1200">
                <a:solidFill>
                  <a:schemeClr val="bg1"/>
                </a:solidFill>
              </a:rPr>
              <a:t>Distributed roles for the outstanding tasks to complete the presentation. </a:t>
            </a:r>
          </a:p>
        </p:txBody>
      </p:sp>
      <p:cxnSp>
        <p:nvCxnSpPr>
          <p:cNvPr id="23" name="Straight Connector 22">
            <a:extLst>
              <a:ext uri="{FF2B5EF4-FFF2-40B4-BE49-F238E27FC236}">
                <a16:creationId xmlns:a16="http://schemas.microsoft.com/office/drawing/2014/main" id="{287267A0-204E-484D-9F14-C0186A543FC1}"/>
              </a:ext>
            </a:extLst>
          </p:cNvPr>
          <p:cNvCxnSpPr>
            <a:cxnSpLocks/>
          </p:cNvCxnSpPr>
          <p:nvPr/>
        </p:nvCxnSpPr>
        <p:spPr>
          <a:xfrm>
            <a:off x="11561116" y="3088718"/>
            <a:ext cx="0" cy="954157"/>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08E9B52C-2761-42B4-96DD-3629D05440E8}"/>
              </a:ext>
            </a:extLst>
          </p:cNvPr>
          <p:cNvSpPr txBox="1"/>
          <p:nvPr/>
        </p:nvSpPr>
        <p:spPr>
          <a:xfrm>
            <a:off x="11152548" y="2125150"/>
            <a:ext cx="112395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26/9- Meeting Four</a:t>
            </a:r>
          </a:p>
        </p:txBody>
      </p:sp>
      <p:sp>
        <p:nvSpPr>
          <p:cNvPr id="24" name="TextBox 23">
            <a:extLst>
              <a:ext uri="{FF2B5EF4-FFF2-40B4-BE49-F238E27FC236}">
                <a16:creationId xmlns:a16="http://schemas.microsoft.com/office/drawing/2014/main" id="{4BF82508-771C-4A95-A214-774020C5DE50}"/>
              </a:ext>
            </a:extLst>
          </p:cNvPr>
          <p:cNvSpPr txBox="1"/>
          <p:nvPr/>
        </p:nvSpPr>
        <p:spPr>
          <a:xfrm>
            <a:off x="9801225" y="4038600"/>
            <a:ext cx="2390775"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200">
                <a:solidFill>
                  <a:schemeClr val="bg1"/>
                </a:solidFill>
              </a:rPr>
              <a:t>Final meeting to complete 11.2G.</a:t>
            </a:r>
          </a:p>
          <a:p>
            <a:pPr marL="285750" indent="-285750">
              <a:buFont typeface="Arial"/>
              <a:buChar char="•"/>
            </a:pPr>
            <a:r>
              <a:rPr lang="en-US" sz="1200">
                <a:solidFill>
                  <a:schemeClr val="bg1"/>
                </a:solidFill>
              </a:rPr>
              <a:t>Audio for this presentation was recorded.</a:t>
            </a:r>
          </a:p>
          <a:p>
            <a:pPr marL="285750" indent="-285750">
              <a:buFont typeface="Arial"/>
              <a:buChar char="•"/>
            </a:pPr>
            <a:r>
              <a:rPr lang="en-US" sz="1200">
                <a:solidFill>
                  <a:schemeClr val="bg1"/>
                </a:solidFill>
              </a:rPr>
              <a:t>Started task 11.1G</a:t>
            </a:r>
          </a:p>
        </p:txBody>
      </p:sp>
      <p:pic>
        <p:nvPicPr>
          <p:cNvPr id="30" name="Audio 29">
            <a:hlinkClick r:id="" action="ppaction://media"/>
            <a:extLst>
              <a:ext uri="{FF2B5EF4-FFF2-40B4-BE49-F238E27FC236}">
                <a16:creationId xmlns:a16="http://schemas.microsoft.com/office/drawing/2014/main" id="{FBDD92FF-9C4F-4594-BD11-12F1F408DA9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91938" y="6357938"/>
            <a:ext cx="347662" cy="347662"/>
          </a:xfrm>
          <a:prstGeom prst="rect">
            <a:avLst/>
          </a:prstGeom>
        </p:spPr>
      </p:pic>
    </p:spTree>
    <p:extLst>
      <p:ext uri="{BB962C8B-B14F-4D97-AF65-F5344CB8AC3E}">
        <p14:creationId xmlns:p14="http://schemas.microsoft.com/office/powerpoint/2010/main" val="396033921"/>
      </p:ext>
    </p:extLst>
  </p:cSld>
  <p:clrMapOvr>
    <a:masterClrMapping/>
  </p:clrMapOvr>
  <mc:AlternateContent xmlns:mc="http://schemas.openxmlformats.org/markup-compatibility/2006" xmlns:p14="http://schemas.microsoft.com/office/powerpoint/2010/main">
    <mc:Choice Requires="p14">
      <p:transition spd="slow" p14:dur="2000" advTm="59078"/>
    </mc:Choice>
    <mc:Fallback xmlns="">
      <p:transition spd="slow" advTm="59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89A87-AC0C-4D7E-9BD7-D5D0ED86AD04}"/>
              </a:ext>
            </a:extLst>
          </p:cNvPr>
          <p:cNvSpPr>
            <a:spLocks noGrp="1"/>
          </p:cNvSpPr>
          <p:nvPr>
            <p:ph type="ctrTitle"/>
          </p:nvPr>
        </p:nvSpPr>
        <p:spPr>
          <a:xfrm>
            <a:off x="880603" y="-1405662"/>
            <a:ext cx="10427745" cy="2337238"/>
          </a:xfrm>
        </p:spPr>
        <p:txBody>
          <a:bodyPr anchor="b">
            <a:normAutofit/>
          </a:bodyPr>
          <a:lstStyle/>
          <a:p>
            <a:pPr algn="ctr"/>
            <a:r>
              <a:rPr lang="en-AU" sz="4000">
                <a:solidFill>
                  <a:schemeClr val="bg1"/>
                </a:solidFill>
              </a:rPr>
              <a:t>Issues Faced During the Sprint </a:t>
            </a:r>
          </a:p>
        </p:txBody>
      </p:sp>
      <p:sp>
        <p:nvSpPr>
          <p:cNvPr id="3" name="Subtitle 2">
            <a:extLst>
              <a:ext uri="{FF2B5EF4-FFF2-40B4-BE49-F238E27FC236}">
                <a16:creationId xmlns:a16="http://schemas.microsoft.com/office/drawing/2014/main" id="{F077E806-D9D7-4884-8020-BA41344DF517}"/>
              </a:ext>
            </a:extLst>
          </p:cNvPr>
          <p:cNvSpPr>
            <a:spLocks noGrp="1"/>
          </p:cNvSpPr>
          <p:nvPr>
            <p:ph type="subTitle" idx="1"/>
          </p:nvPr>
        </p:nvSpPr>
        <p:spPr>
          <a:xfrm>
            <a:off x="302830" y="1328930"/>
            <a:ext cx="11672065" cy="4072320"/>
          </a:xfrm>
        </p:spPr>
        <p:txBody>
          <a:bodyPr anchor="t">
            <a:normAutofit/>
          </a:bodyPr>
          <a:lstStyle/>
          <a:p>
            <a:pPr marL="742950" lvl="1" indent="-285750">
              <a:lnSpc>
                <a:spcPct val="120000"/>
              </a:lnSpc>
              <a:buChar char="•"/>
            </a:pPr>
            <a:endParaRPr lang="en-AU">
              <a:solidFill>
                <a:schemeClr val="bg1"/>
              </a:solidFill>
            </a:endParaRPr>
          </a:p>
          <a:p>
            <a:pPr marL="285750" indent="-285750">
              <a:lnSpc>
                <a:spcPct val="120000"/>
              </a:lnSpc>
              <a:buChar char="•"/>
            </a:pPr>
            <a:r>
              <a:rPr lang="en-AU" sz="2000">
                <a:solidFill>
                  <a:schemeClr val="bg1"/>
                </a:solidFill>
              </a:rPr>
              <a:t>Learning programming languages such as Python, C++ and JavaScript.</a:t>
            </a:r>
          </a:p>
          <a:p>
            <a:pPr>
              <a:lnSpc>
                <a:spcPct val="120000"/>
              </a:lnSpc>
            </a:pPr>
            <a:r>
              <a:rPr lang="en-AU" sz="2000">
                <a:solidFill>
                  <a:schemeClr val="bg1"/>
                </a:solidFill>
              </a:rPr>
              <a:t>     Understanding the paradigm of these languages.</a:t>
            </a:r>
          </a:p>
          <a:p>
            <a:pPr>
              <a:lnSpc>
                <a:spcPct val="120000"/>
              </a:lnSpc>
            </a:pPr>
            <a:endParaRPr lang="en-AU" sz="2000">
              <a:solidFill>
                <a:schemeClr val="bg1"/>
              </a:solidFill>
            </a:endParaRPr>
          </a:p>
          <a:p>
            <a:pPr marL="342900" indent="-342900">
              <a:lnSpc>
                <a:spcPct val="120000"/>
              </a:lnSpc>
              <a:buChar char="•"/>
            </a:pPr>
            <a:r>
              <a:rPr lang="en-AU" sz="2000">
                <a:solidFill>
                  <a:schemeClr val="bg1"/>
                </a:solidFill>
              </a:rPr>
              <a:t>Difficulty designing UI/UX design.</a:t>
            </a:r>
          </a:p>
          <a:p>
            <a:pPr>
              <a:lnSpc>
                <a:spcPct val="120000"/>
              </a:lnSpc>
            </a:pPr>
            <a:r>
              <a:rPr lang="en-AU" sz="2000">
                <a:solidFill>
                  <a:schemeClr val="bg1"/>
                </a:solidFill>
              </a:rPr>
              <a:t>     Struggling to decide which design will attract more audience.</a:t>
            </a:r>
          </a:p>
          <a:p>
            <a:pPr marL="342900" indent="-342900">
              <a:lnSpc>
                <a:spcPct val="120000"/>
              </a:lnSpc>
              <a:buChar char="•"/>
            </a:pPr>
            <a:r>
              <a:rPr lang="en-AU" sz="2000">
                <a:solidFill>
                  <a:schemeClr val="bg1"/>
                </a:solidFill>
              </a:rPr>
              <a:t>Technical difficulties regarding document collaboration (e.g. MS WORD)</a:t>
            </a:r>
          </a:p>
        </p:txBody>
      </p:sp>
      <p:sp>
        <p:nvSpPr>
          <p:cNvPr id="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7"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9"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13"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5"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17"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4" name="Audio 3">
            <a:hlinkClick r:id="" action="ppaction://media"/>
            <a:extLst>
              <a:ext uri="{FF2B5EF4-FFF2-40B4-BE49-F238E27FC236}">
                <a16:creationId xmlns:a16="http://schemas.microsoft.com/office/drawing/2014/main" id="{B981EFC6-ECA7-45B9-9D69-98671B8A37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91938" y="6357938"/>
            <a:ext cx="347662" cy="347662"/>
          </a:xfrm>
          <a:prstGeom prst="rect">
            <a:avLst/>
          </a:prstGeom>
        </p:spPr>
      </p:pic>
    </p:spTree>
    <p:extLst>
      <p:ext uri="{BB962C8B-B14F-4D97-AF65-F5344CB8AC3E}">
        <p14:creationId xmlns:p14="http://schemas.microsoft.com/office/powerpoint/2010/main" val="939759874"/>
      </p:ext>
    </p:extLst>
  </p:cSld>
  <p:clrMapOvr>
    <a:masterClrMapping/>
  </p:clrMapOvr>
  <mc:AlternateContent xmlns:mc="http://schemas.openxmlformats.org/markup-compatibility/2006" xmlns:p14="http://schemas.microsoft.com/office/powerpoint/2010/main">
    <mc:Choice Requires="p14">
      <p:transition spd="slow" p14:dur="2000" advTm="21923"/>
    </mc:Choice>
    <mc:Fallback xmlns="">
      <p:transition spd="slow" advTm="219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89A87-AC0C-4D7E-9BD7-D5D0ED86AD04}"/>
              </a:ext>
            </a:extLst>
          </p:cNvPr>
          <p:cNvSpPr>
            <a:spLocks noGrp="1"/>
          </p:cNvSpPr>
          <p:nvPr>
            <p:ph type="ctrTitle"/>
          </p:nvPr>
        </p:nvSpPr>
        <p:spPr>
          <a:xfrm>
            <a:off x="880603" y="-1405662"/>
            <a:ext cx="10427745" cy="2337238"/>
          </a:xfrm>
        </p:spPr>
        <p:txBody>
          <a:bodyPr anchor="b">
            <a:normAutofit/>
          </a:bodyPr>
          <a:lstStyle/>
          <a:p>
            <a:pPr algn="ctr"/>
            <a:r>
              <a:rPr lang="en-AU" sz="4000">
                <a:solidFill>
                  <a:schemeClr val="bg1"/>
                </a:solidFill>
              </a:rPr>
              <a:t>Technology Stack a</a:t>
            </a:r>
          </a:p>
        </p:txBody>
      </p:sp>
      <p:sp>
        <p:nvSpPr>
          <p:cNvPr id="3" name="Subtitle 2">
            <a:extLst>
              <a:ext uri="{FF2B5EF4-FFF2-40B4-BE49-F238E27FC236}">
                <a16:creationId xmlns:a16="http://schemas.microsoft.com/office/drawing/2014/main" id="{F077E806-D9D7-4884-8020-BA41344DF517}"/>
              </a:ext>
            </a:extLst>
          </p:cNvPr>
          <p:cNvSpPr>
            <a:spLocks noGrp="1"/>
          </p:cNvSpPr>
          <p:nvPr>
            <p:ph type="subTitle" idx="1"/>
          </p:nvPr>
        </p:nvSpPr>
        <p:spPr>
          <a:xfrm>
            <a:off x="152971" y="1083373"/>
            <a:ext cx="11672065" cy="4691253"/>
          </a:xfrm>
        </p:spPr>
        <p:txBody>
          <a:bodyPr anchor="t">
            <a:normAutofit fontScale="92500" lnSpcReduction="10000"/>
          </a:bodyPr>
          <a:lstStyle/>
          <a:p>
            <a:pPr marL="457200" indent="-457200">
              <a:buFont typeface="Arial" panose="020B0604020202020204" pitchFamily="34" charset="0"/>
              <a:buChar char="•"/>
            </a:pPr>
            <a:r>
              <a:rPr lang="en-AU" sz="2000" b="1" u="sng">
                <a:solidFill>
                  <a:schemeClr val="bg1"/>
                </a:solidFill>
                <a:ea typeface="+mn-lt"/>
                <a:cs typeface="+mn-lt"/>
              </a:rPr>
              <a:t>HTML</a:t>
            </a:r>
            <a:r>
              <a:rPr lang="en-AU" sz="2000" b="1">
                <a:solidFill>
                  <a:schemeClr val="bg1"/>
                </a:solidFill>
                <a:ea typeface="+mn-lt"/>
                <a:cs typeface="+mn-lt"/>
              </a:rPr>
              <a:t> – H</a:t>
            </a:r>
            <a:r>
              <a:rPr lang="en-AU" sz="2000">
                <a:solidFill>
                  <a:schemeClr val="bg1"/>
                </a:solidFill>
                <a:ea typeface="+mn-lt"/>
                <a:cs typeface="+mn-lt"/>
              </a:rPr>
              <a:t>ypertext </a:t>
            </a:r>
            <a:r>
              <a:rPr lang="en-AU" sz="2000" err="1">
                <a:solidFill>
                  <a:schemeClr val="bg1"/>
                </a:solidFill>
                <a:ea typeface="+mn-lt"/>
                <a:cs typeface="+mn-lt"/>
              </a:rPr>
              <a:t>Markup</a:t>
            </a:r>
            <a:r>
              <a:rPr lang="en-AU" sz="2000">
                <a:solidFill>
                  <a:schemeClr val="bg1"/>
                </a:solidFill>
                <a:ea typeface="+mn-lt"/>
                <a:cs typeface="+mn-lt"/>
              </a:rPr>
              <a:t> Language is the standard </a:t>
            </a:r>
            <a:r>
              <a:rPr lang="en-AU" sz="2000" err="1">
                <a:solidFill>
                  <a:schemeClr val="bg1"/>
                </a:solidFill>
                <a:ea typeface="+mn-lt"/>
                <a:cs typeface="+mn-lt"/>
              </a:rPr>
              <a:t>markup</a:t>
            </a:r>
            <a:r>
              <a:rPr lang="en-AU" sz="2000">
                <a:solidFill>
                  <a:schemeClr val="bg1"/>
                </a:solidFill>
                <a:ea typeface="+mn-lt"/>
                <a:cs typeface="+mn-lt"/>
              </a:rPr>
              <a:t> language when creating web pages to assemble a website that is displayed in a web browser. It is a beginner language used to create the structure and content of a web page.</a:t>
            </a:r>
          </a:p>
          <a:p>
            <a:pPr marL="457200" indent="-457200">
              <a:buFont typeface="Arial" panose="020B0604020202020204" pitchFamily="34" charset="0"/>
              <a:buChar char="•"/>
            </a:pPr>
            <a:r>
              <a:rPr lang="en-AU" sz="2000" b="1" u="sng">
                <a:solidFill>
                  <a:schemeClr val="bg1"/>
                </a:solidFill>
                <a:ea typeface="+mn-lt"/>
                <a:cs typeface="+mn-lt"/>
              </a:rPr>
              <a:t>PHP </a:t>
            </a:r>
            <a:r>
              <a:rPr lang="en-AU" sz="2000" b="1">
                <a:solidFill>
                  <a:schemeClr val="bg1"/>
                </a:solidFill>
                <a:ea typeface="+mn-lt"/>
                <a:cs typeface="+mn-lt"/>
              </a:rPr>
              <a:t>– </a:t>
            </a:r>
            <a:r>
              <a:rPr lang="en-AU" sz="2000">
                <a:solidFill>
                  <a:schemeClr val="bg1"/>
                </a:solidFill>
                <a:ea typeface="+mn-lt"/>
                <a:cs typeface="+mn-lt"/>
              </a:rPr>
              <a:t>Hypertext </a:t>
            </a:r>
            <a:r>
              <a:rPr lang="en-AU" sz="2000" err="1">
                <a:solidFill>
                  <a:schemeClr val="bg1"/>
                </a:solidFill>
                <a:ea typeface="+mn-lt"/>
                <a:cs typeface="+mn-lt"/>
              </a:rPr>
              <a:t>Preprocessor</a:t>
            </a:r>
            <a:r>
              <a:rPr lang="en-AU" sz="2000">
                <a:solidFill>
                  <a:schemeClr val="bg1"/>
                </a:solidFill>
                <a:ea typeface="+mn-lt"/>
                <a:cs typeface="+mn-lt"/>
              </a:rPr>
              <a:t> is a general-purpose, open source scripting language. PHP scripting is used to manages dynamic content and databases whilst performing on the server side.</a:t>
            </a:r>
          </a:p>
          <a:p>
            <a:pPr marL="457200" indent="-457200">
              <a:buFont typeface="Arial" panose="020B0604020202020204" pitchFamily="34" charset="0"/>
              <a:buChar char="•"/>
            </a:pPr>
            <a:r>
              <a:rPr lang="en-AU" sz="2000" b="1" u="sng">
                <a:solidFill>
                  <a:schemeClr val="bg1"/>
                </a:solidFill>
                <a:ea typeface="+mn-lt"/>
                <a:cs typeface="+mn-lt"/>
              </a:rPr>
              <a:t>Python</a:t>
            </a:r>
            <a:r>
              <a:rPr lang="en-AU" sz="2000" b="1">
                <a:solidFill>
                  <a:schemeClr val="bg1"/>
                </a:solidFill>
                <a:ea typeface="+mn-lt"/>
                <a:cs typeface="+mn-lt"/>
              </a:rPr>
              <a:t> – </a:t>
            </a:r>
            <a:r>
              <a:rPr lang="en-AU" sz="2000">
                <a:solidFill>
                  <a:schemeClr val="bg1"/>
                </a:solidFill>
                <a:ea typeface="+mn-lt"/>
                <a:cs typeface="+mn-lt"/>
              </a:rPr>
              <a:t>Python is a high-level, open source, object-oriented programming language. Python includes data structures with dynamic typing and dynamic binding and is a scripting language for developing web applications and creating dynamic web content.</a:t>
            </a:r>
          </a:p>
          <a:p>
            <a:pPr marL="457200" indent="-457200">
              <a:buFont typeface="Arial" panose="020B0604020202020204" pitchFamily="34" charset="0"/>
              <a:buChar char="•"/>
            </a:pPr>
            <a:r>
              <a:rPr lang="en-AU" sz="2000" b="1" u="sng">
                <a:solidFill>
                  <a:schemeClr val="bg1"/>
                </a:solidFill>
                <a:ea typeface="+mn-lt"/>
                <a:cs typeface="+mn-lt"/>
              </a:rPr>
              <a:t>MYSQL</a:t>
            </a:r>
            <a:r>
              <a:rPr lang="en-AU" sz="2000" b="1">
                <a:solidFill>
                  <a:schemeClr val="bg1"/>
                </a:solidFill>
                <a:ea typeface="+mn-lt"/>
                <a:cs typeface="+mn-lt"/>
              </a:rPr>
              <a:t> – </a:t>
            </a:r>
            <a:r>
              <a:rPr lang="en-AU" sz="2000">
                <a:solidFill>
                  <a:schemeClr val="bg1"/>
                </a:solidFill>
                <a:ea typeface="+mn-lt"/>
                <a:cs typeface="+mn-lt"/>
              </a:rPr>
              <a:t>MySQL is a open source Relational Database Management System (RDBMS). It uses Structured Query Language (SQL) which is the language used for adding, accessing and managing content in databases</a:t>
            </a:r>
          </a:p>
          <a:p>
            <a:pPr marL="457200" indent="-457200">
              <a:buFont typeface="Arial" panose="020B0604020202020204" pitchFamily="34" charset="0"/>
              <a:buChar char="•"/>
            </a:pPr>
            <a:r>
              <a:rPr lang="en-AU" sz="2000" b="1" u="sng">
                <a:solidFill>
                  <a:schemeClr val="bg1"/>
                </a:solidFill>
                <a:ea typeface="+mn-lt"/>
                <a:cs typeface="+mn-lt"/>
              </a:rPr>
              <a:t>Django</a:t>
            </a:r>
            <a:r>
              <a:rPr lang="en-AU" sz="2000" b="1">
                <a:solidFill>
                  <a:schemeClr val="bg1"/>
                </a:solidFill>
                <a:ea typeface="+mn-lt"/>
                <a:cs typeface="+mn-lt"/>
              </a:rPr>
              <a:t> – </a:t>
            </a:r>
            <a:r>
              <a:rPr lang="en-AU" sz="2000">
                <a:solidFill>
                  <a:schemeClr val="bg1"/>
                </a:solidFill>
                <a:ea typeface="+mn-lt"/>
                <a:cs typeface="+mn-lt"/>
              </a:rPr>
              <a:t>Django is a high-level, open source web framework with a clean and pragmatic design for rapid development.  Django is written in Python and design to build complex web applications.</a:t>
            </a:r>
          </a:p>
          <a:p>
            <a:pPr marL="457200" indent="-457200">
              <a:buFont typeface="Arial" panose="020B0604020202020204" pitchFamily="34" charset="0"/>
              <a:buChar char="•"/>
            </a:pPr>
            <a:r>
              <a:rPr lang="en-AU" sz="2000" b="1" u="sng">
                <a:solidFill>
                  <a:schemeClr val="bg1"/>
                </a:solidFill>
                <a:ea typeface="+mn-lt"/>
                <a:cs typeface="+mn-lt"/>
              </a:rPr>
              <a:t>Security</a:t>
            </a:r>
            <a:r>
              <a:rPr lang="en-AU" sz="2000" u="sng">
                <a:solidFill>
                  <a:schemeClr val="bg1"/>
                </a:solidFill>
                <a:ea typeface="+mn-lt"/>
                <a:cs typeface="+mn-lt"/>
              </a:rPr>
              <a:t> </a:t>
            </a:r>
            <a:r>
              <a:rPr lang="en-AU" sz="2000" b="1">
                <a:solidFill>
                  <a:schemeClr val="bg1"/>
                </a:solidFill>
                <a:ea typeface="+mn-lt"/>
                <a:cs typeface="+mn-lt"/>
              </a:rPr>
              <a:t>–</a:t>
            </a:r>
            <a:r>
              <a:rPr lang="en-AU" sz="2000">
                <a:solidFill>
                  <a:schemeClr val="bg1"/>
                </a:solidFill>
                <a:ea typeface="+mn-lt"/>
                <a:cs typeface="+mn-lt"/>
              </a:rPr>
              <a:t> Bandit is a Python tool used to find common security issues in Python code by processing each file, testing then providing a report.</a:t>
            </a:r>
            <a:endParaRPr lang="en-AU" sz="2000">
              <a:solidFill>
                <a:schemeClr val="bg1"/>
              </a:solidFill>
            </a:endParaRPr>
          </a:p>
        </p:txBody>
      </p:sp>
      <p:sp>
        <p:nvSpPr>
          <p:cNvPr id="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7"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9"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13"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5"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17"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8" name="Audio 7">
            <a:hlinkClick r:id="" action="ppaction://media"/>
            <a:extLst>
              <a:ext uri="{FF2B5EF4-FFF2-40B4-BE49-F238E27FC236}">
                <a16:creationId xmlns:a16="http://schemas.microsoft.com/office/drawing/2014/main" id="{CEFCB49F-B084-43E4-BD1C-52D18FD967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91938" y="6357938"/>
            <a:ext cx="347662" cy="347662"/>
          </a:xfrm>
          <a:prstGeom prst="rect">
            <a:avLst/>
          </a:prstGeom>
        </p:spPr>
      </p:pic>
    </p:spTree>
    <p:extLst>
      <p:ext uri="{BB962C8B-B14F-4D97-AF65-F5344CB8AC3E}">
        <p14:creationId xmlns:p14="http://schemas.microsoft.com/office/powerpoint/2010/main" val="2267940704"/>
      </p:ext>
    </p:extLst>
  </p:cSld>
  <p:clrMapOvr>
    <a:masterClrMapping/>
  </p:clrMapOvr>
  <mc:AlternateContent xmlns:mc="http://schemas.openxmlformats.org/markup-compatibility/2006" xmlns:p14="http://schemas.microsoft.com/office/powerpoint/2010/main">
    <mc:Choice Requires="p14">
      <p:transition spd="slow" p14:dur="2000" advTm="78073"/>
    </mc:Choice>
    <mc:Fallback xmlns="">
      <p:transition spd="slow" advTm="780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89A87-AC0C-4D7E-9BD7-D5D0ED86AD04}"/>
              </a:ext>
            </a:extLst>
          </p:cNvPr>
          <p:cNvSpPr>
            <a:spLocks noGrp="1"/>
          </p:cNvSpPr>
          <p:nvPr>
            <p:ph type="ctrTitle"/>
          </p:nvPr>
        </p:nvSpPr>
        <p:spPr>
          <a:xfrm>
            <a:off x="190245" y="-1523272"/>
            <a:ext cx="11535414" cy="2337238"/>
          </a:xfrm>
        </p:spPr>
        <p:txBody>
          <a:bodyPr anchor="b">
            <a:normAutofit/>
          </a:bodyPr>
          <a:lstStyle/>
          <a:p>
            <a:pPr algn="ctr"/>
            <a:r>
              <a:rPr lang="en-AU" sz="4000">
                <a:solidFill>
                  <a:schemeClr val="bg1"/>
                </a:solidFill>
              </a:rPr>
              <a:t>Use Case DIAGRAM – Basic Site Function</a:t>
            </a:r>
          </a:p>
        </p:txBody>
      </p:sp>
      <p:sp>
        <p:nvSpPr>
          <p:cNvPr id="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7"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9"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13"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5"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17"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8" name="Picture 7" descr="Chart, diagram, bubble chart&#10;&#10;Description automatically generated">
            <a:extLst>
              <a:ext uri="{FF2B5EF4-FFF2-40B4-BE49-F238E27FC236}">
                <a16:creationId xmlns:a16="http://schemas.microsoft.com/office/drawing/2014/main" id="{99CFCF33-E457-4E25-A24B-D859EB7CC7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8497" y="1026270"/>
            <a:ext cx="8291899" cy="5532356"/>
          </a:xfrm>
          <a:prstGeom prst="rect">
            <a:avLst/>
          </a:prstGeom>
        </p:spPr>
      </p:pic>
      <p:pic>
        <p:nvPicPr>
          <p:cNvPr id="22" name="Audio 21">
            <a:hlinkClick r:id="" action="ppaction://media"/>
            <a:extLst>
              <a:ext uri="{FF2B5EF4-FFF2-40B4-BE49-F238E27FC236}">
                <a16:creationId xmlns:a16="http://schemas.microsoft.com/office/drawing/2014/main" id="{074A73BE-10B2-49C8-A5E1-8C2C703026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91938" y="6357938"/>
            <a:ext cx="347662" cy="347662"/>
          </a:xfrm>
          <a:prstGeom prst="rect">
            <a:avLst/>
          </a:prstGeom>
        </p:spPr>
      </p:pic>
    </p:spTree>
    <p:extLst>
      <p:ext uri="{BB962C8B-B14F-4D97-AF65-F5344CB8AC3E}">
        <p14:creationId xmlns:p14="http://schemas.microsoft.com/office/powerpoint/2010/main" val="4072791071"/>
      </p:ext>
    </p:extLst>
  </p:cSld>
  <p:clrMapOvr>
    <a:masterClrMapping/>
  </p:clrMapOvr>
  <mc:AlternateContent xmlns:mc="http://schemas.openxmlformats.org/markup-compatibility/2006" xmlns:p14="http://schemas.microsoft.com/office/powerpoint/2010/main">
    <mc:Choice Requires="p14">
      <p:transition spd="slow" p14:dur="2000" advTm="39286"/>
    </mc:Choice>
    <mc:Fallback xmlns="">
      <p:transition spd="slow" advTm="392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52">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 name="Picture 7">
            <a:extLst>
              <a:ext uri="{FF2B5EF4-FFF2-40B4-BE49-F238E27FC236}">
                <a16:creationId xmlns:a16="http://schemas.microsoft.com/office/drawing/2014/main" id="{836F697E-2C09-45BD-8654-C486662E2171}"/>
              </a:ext>
              <a:ext uri="{C183D7F6-B498-43B3-948B-1728B52AA6E4}">
                <adec:decorative xmlns:adec="http://schemas.microsoft.com/office/drawing/2017/decorative" val="1"/>
              </a:ext>
            </a:extLst>
          </p:cNvPr>
          <p:cNvPicPr>
            <a:picLocks noChangeAspect="1"/>
          </p:cNvPicPr>
          <p:nvPr/>
        </p:nvPicPr>
        <p:blipFill>
          <a:blip r:embed="rId5">
            <a:extLst>
              <a:ext uri="{BEBA8EAE-BF5A-486C-A8C5-ECC9F3942E4B}">
                <a14:imgProps xmlns:a14="http://schemas.microsoft.com/office/drawing/2010/main">
                  <a14:imgLayer r:embed="rId6">
                    <a14:imgEffect>
                      <a14:artisticMarker/>
                    </a14:imgEffect>
                  </a14:imgLayer>
                </a14:imgProps>
              </a:ext>
            </a:extLst>
          </a:blip>
          <a:stretch>
            <a:fillRect/>
          </a:stretch>
        </p:blipFill>
        <p:spPr>
          <a:xfrm>
            <a:off x="6874618" y="3503032"/>
            <a:ext cx="4624785" cy="3003076"/>
          </a:xfrm>
          <a:prstGeom prst="rect">
            <a:avLst/>
          </a:prstGeom>
        </p:spPr>
      </p:pic>
      <p:sp>
        <p:nvSpPr>
          <p:cNvPr id="2" name="Title 1">
            <a:extLst>
              <a:ext uri="{FF2B5EF4-FFF2-40B4-BE49-F238E27FC236}">
                <a16:creationId xmlns:a16="http://schemas.microsoft.com/office/drawing/2014/main" id="{0FC89A87-AC0C-4D7E-9BD7-D5D0ED86AD04}"/>
              </a:ext>
            </a:extLst>
          </p:cNvPr>
          <p:cNvSpPr>
            <a:spLocks noGrp="1"/>
          </p:cNvSpPr>
          <p:nvPr>
            <p:ph type="ctrTitle"/>
          </p:nvPr>
        </p:nvSpPr>
        <p:spPr>
          <a:xfrm>
            <a:off x="856114" y="481237"/>
            <a:ext cx="11196734" cy="4164820"/>
          </a:xfrm>
        </p:spPr>
        <p:txBody>
          <a:bodyPr anchor="t">
            <a:normAutofit/>
          </a:bodyPr>
          <a:lstStyle/>
          <a:p>
            <a:pPr algn="r"/>
            <a:r>
              <a:rPr lang="en-AU">
                <a:solidFill>
                  <a:schemeClr val="bg1"/>
                </a:solidFill>
              </a:rPr>
              <a:t>MOCK Designs – UI and UX</a:t>
            </a:r>
          </a:p>
        </p:txBody>
      </p:sp>
      <p:sp>
        <p:nvSpPr>
          <p:cNvPr id="51"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4359" y="58334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52"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33139" y="8126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59"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8819" y="1037066"/>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cxnSp>
        <p:nvCxnSpPr>
          <p:cNvPr id="54" name="Straight Connector 60">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5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6425" y="5636680"/>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65"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45175" y="609675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sp>
        <p:nvSpPr>
          <p:cNvPr id="6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54288" y="6238029"/>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pic>
        <p:nvPicPr>
          <p:cNvPr id="68" name="Picture 67">
            <a:extLst>
              <a:ext uri="{FF2B5EF4-FFF2-40B4-BE49-F238E27FC236}">
                <a16:creationId xmlns:a16="http://schemas.microsoft.com/office/drawing/2014/main" id="{0F69F51E-C59B-4BC7-B97E-22E0EC565A2B}"/>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ChalkSketch/>
                    </a14:imgEffect>
                  </a14:imgLayer>
                </a14:imgProps>
              </a:ext>
            </a:extLst>
          </a:blip>
          <a:srcRect r="-1" b="5438"/>
          <a:stretch/>
        </p:blipFill>
        <p:spPr>
          <a:xfrm>
            <a:off x="1326485" y="1765156"/>
            <a:ext cx="7208468" cy="4055778"/>
          </a:xfrm>
          <a:prstGeom prst="rect">
            <a:avLst/>
          </a:prstGeom>
        </p:spPr>
      </p:pic>
      <p:pic>
        <p:nvPicPr>
          <p:cNvPr id="25" name="Audio 24">
            <a:hlinkClick r:id="" action="ppaction://media"/>
            <a:extLst>
              <a:ext uri="{FF2B5EF4-FFF2-40B4-BE49-F238E27FC236}">
                <a16:creationId xmlns:a16="http://schemas.microsoft.com/office/drawing/2014/main" id="{9D3C1DF6-B440-4224-BC5E-AF74328B9EAC}"/>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29197160"/>
      </p:ext>
    </p:extLst>
  </p:cSld>
  <p:clrMapOvr>
    <a:masterClrMapping/>
  </p:clrMapOvr>
  <mc:AlternateContent xmlns:mc="http://schemas.openxmlformats.org/markup-compatibility/2006">
    <mc:Choice xmlns:p14="http://schemas.microsoft.com/office/powerpoint/2010/main" Requires="p14">
      <p:transition spd="slow" p14:dur="2000" advTm="19413"/>
    </mc:Choice>
    <mc:Fallback>
      <p:transition spd="slow" advTm="194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4"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8"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20"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22"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24" name="Straight Connector 23">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6AEA9C8-8F05-4478-A9F3-916B8535BBB5}"/>
              </a:ext>
            </a:extLst>
          </p:cNvPr>
          <p:cNvPicPr>
            <a:picLocks noChangeAspect="1"/>
          </p:cNvPicPr>
          <p:nvPr/>
        </p:nvPicPr>
        <p:blipFill rotWithShape="1">
          <a:blip r:embed="rId4"/>
          <a:srcRect t="1632" r="1080" b="1224"/>
          <a:stretch/>
        </p:blipFill>
        <p:spPr>
          <a:xfrm>
            <a:off x="377055" y="114429"/>
            <a:ext cx="11276870" cy="6629142"/>
          </a:xfrm>
          <a:prstGeom prst="rect">
            <a:avLst/>
          </a:prstGeom>
        </p:spPr>
      </p:pic>
      <p:pic>
        <p:nvPicPr>
          <p:cNvPr id="29" name="Audio 28">
            <a:hlinkClick r:id="" action="ppaction://media"/>
            <a:extLst>
              <a:ext uri="{FF2B5EF4-FFF2-40B4-BE49-F238E27FC236}">
                <a16:creationId xmlns:a16="http://schemas.microsoft.com/office/drawing/2014/main" id="{4D6CA493-483C-43D9-A2E5-E677DACB9C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20294527"/>
      </p:ext>
    </p:extLst>
  </p:cSld>
  <p:clrMapOvr>
    <a:masterClrMapping/>
  </p:clrMapOvr>
  <mc:AlternateContent xmlns:mc="http://schemas.openxmlformats.org/markup-compatibility/2006">
    <mc:Choice xmlns:p14="http://schemas.microsoft.com/office/powerpoint/2010/main" Requires="p14">
      <p:transition spd="slow" p14:dur="2000" advTm="48733"/>
    </mc:Choice>
    <mc:Fallback>
      <p:transition spd="slow" advTm="487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14"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16"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8"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20"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22"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24" name="Straight Connector 23">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3" name="Picture 7" descr="Graphical user interface, application, Teams&#10;&#10;Description automatically generated">
            <a:extLst>
              <a:ext uri="{FF2B5EF4-FFF2-40B4-BE49-F238E27FC236}">
                <a16:creationId xmlns:a16="http://schemas.microsoft.com/office/drawing/2014/main" id="{FABFC8E4-B84D-419C-84C7-A105499D0F59}"/>
              </a:ext>
            </a:extLst>
          </p:cNvPr>
          <p:cNvPicPr>
            <a:picLocks noChangeAspect="1"/>
          </p:cNvPicPr>
          <p:nvPr/>
        </p:nvPicPr>
        <p:blipFill rotWithShape="1">
          <a:blip r:embed="rId4"/>
          <a:srcRect t="4504"/>
          <a:stretch/>
        </p:blipFill>
        <p:spPr>
          <a:xfrm>
            <a:off x="1159812" y="233321"/>
            <a:ext cx="10055864" cy="6235605"/>
          </a:xfrm>
          <a:prstGeom prst="rect">
            <a:avLst/>
          </a:prstGeom>
        </p:spPr>
      </p:pic>
      <p:pic>
        <p:nvPicPr>
          <p:cNvPr id="37" name="Audio 36">
            <a:hlinkClick r:id="" action="ppaction://media"/>
            <a:extLst>
              <a:ext uri="{FF2B5EF4-FFF2-40B4-BE49-F238E27FC236}">
                <a16:creationId xmlns:a16="http://schemas.microsoft.com/office/drawing/2014/main" id="{8D271E12-3A17-4D3E-BEA7-74FB34108F1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15013656"/>
      </p:ext>
    </p:extLst>
  </p:cSld>
  <p:clrMapOvr>
    <a:masterClrMapping/>
  </p:clrMapOvr>
  <mc:AlternateContent xmlns:mc="http://schemas.openxmlformats.org/markup-compatibility/2006">
    <mc:Choice xmlns:p14="http://schemas.microsoft.com/office/powerpoint/2010/main" Requires="p14">
      <p:transition spd="slow" p14:dur="2000" advTm="119429"/>
    </mc:Choice>
    <mc:Fallback>
      <p:transition spd="slow" advTm="119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89A87-AC0C-4D7E-9BD7-D5D0ED86AD04}"/>
              </a:ext>
            </a:extLst>
          </p:cNvPr>
          <p:cNvSpPr>
            <a:spLocks noGrp="1"/>
          </p:cNvSpPr>
          <p:nvPr>
            <p:ph type="ctrTitle"/>
          </p:nvPr>
        </p:nvSpPr>
        <p:spPr>
          <a:xfrm>
            <a:off x="880603" y="-1405662"/>
            <a:ext cx="10427745" cy="2337238"/>
          </a:xfrm>
        </p:spPr>
        <p:txBody>
          <a:bodyPr anchor="b">
            <a:normAutofit/>
          </a:bodyPr>
          <a:lstStyle/>
          <a:p>
            <a:pPr algn="ctr"/>
            <a:r>
              <a:rPr lang="en-AU" sz="4000">
                <a:solidFill>
                  <a:schemeClr val="bg1"/>
                </a:solidFill>
              </a:rPr>
              <a:t>Technology Stack B</a:t>
            </a:r>
          </a:p>
        </p:txBody>
      </p:sp>
      <p:sp>
        <p:nvSpPr>
          <p:cNvPr id="3" name="Subtitle 2">
            <a:extLst>
              <a:ext uri="{FF2B5EF4-FFF2-40B4-BE49-F238E27FC236}">
                <a16:creationId xmlns:a16="http://schemas.microsoft.com/office/drawing/2014/main" id="{F077E806-D9D7-4884-8020-BA41344DF517}"/>
              </a:ext>
            </a:extLst>
          </p:cNvPr>
          <p:cNvSpPr>
            <a:spLocks noGrp="1"/>
          </p:cNvSpPr>
          <p:nvPr>
            <p:ph type="subTitle" idx="1"/>
          </p:nvPr>
        </p:nvSpPr>
        <p:spPr>
          <a:xfrm>
            <a:off x="83267" y="1364200"/>
            <a:ext cx="11755120" cy="5429193"/>
          </a:xfrm>
        </p:spPr>
        <p:txBody>
          <a:bodyPr anchor="t">
            <a:normAutofit/>
          </a:bodyPr>
          <a:lstStyle/>
          <a:p>
            <a:pPr marL="457200" indent="-457200">
              <a:buAutoNum type="arabicPeriod"/>
            </a:pPr>
            <a:endParaRPr lang="en-AU" sz="2000">
              <a:solidFill>
                <a:schemeClr val="bg1"/>
              </a:solidFill>
            </a:endParaRPr>
          </a:p>
          <a:p>
            <a:pPr marL="457200" indent="-457200">
              <a:buFont typeface="Arial" panose="020B0604020202020204" pitchFamily="34" charset="0"/>
              <a:buChar char="•"/>
            </a:pPr>
            <a:r>
              <a:rPr lang="en-AU" sz="2000" b="1" u="sng">
                <a:solidFill>
                  <a:schemeClr val="bg1"/>
                </a:solidFill>
              </a:rPr>
              <a:t>HTML </a:t>
            </a:r>
            <a:r>
              <a:rPr lang="en-AU" sz="2000">
                <a:solidFill>
                  <a:schemeClr val="bg1"/>
                </a:solidFill>
              </a:rPr>
              <a:t>– a </a:t>
            </a:r>
            <a:r>
              <a:rPr lang="en-AU" sz="2000" err="1">
                <a:solidFill>
                  <a:schemeClr val="bg1"/>
                </a:solidFill>
              </a:rPr>
              <a:t>markup</a:t>
            </a:r>
            <a:r>
              <a:rPr lang="en-AU" sz="2000">
                <a:solidFill>
                  <a:schemeClr val="bg1"/>
                </a:solidFill>
              </a:rPr>
              <a:t> language used to create structure and content for web pages.</a:t>
            </a:r>
          </a:p>
          <a:p>
            <a:pPr marL="457200" indent="-457200">
              <a:buFont typeface="Arial" panose="020B0604020202020204" pitchFamily="34" charset="0"/>
              <a:buChar char="•"/>
            </a:pPr>
            <a:r>
              <a:rPr lang="en-AU" sz="2000" b="1" u="sng">
                <a:solidFill>
                  <a:schemeClr val="bg1"/>
                </a:solidFill>
              </a:rPr>
              <a:t>CSS </a:t>
            </a:r>
            <a:r>
              <a:rPr lang="en-AU" sz="2000">
                <a:solidFill>
                  <a:schemeClr val="bg1"/>
                </a:solidFill>
              </a:rPr>
              <a:t>– a technology for web pages as it is what creates the visual layout of the page.</a:t>
            </a:r>
          </a:p>
          <a:p>
            <a:pPr marL="457200" indent="-457200">
              <a:buFont typeface="Arial" panose="020B0604020202020204" pitchFamily="34" charset="0"/>
              <a:buChar char="•"/>
            </a:pPr>
            <a:r>
              <a:rPr lang="en-AU" sz="2000" b="1" u="sng">
                <a:solidFill>
                  <a:schemeClr val="bg1"/>
                </a:solidFill>
              </a:rPr>
              <a:t>JavaScript </a:t>
            </a:r>
            <a:r>
              <a:rPr lang="en-AU" sz="2000">
                <a:solidFill>
                  <a:schemeClr val="bg1"/>
                </a:solidFill>
              </a:rPr>
              <a:t>– a client-side scripting language that allows for complex features on web pages. It is also an interpreted object-oriented programming language.</a:t>
            </a:r>
          </a:p>
          <a:p>
            <a:pPr marL="457200" indent="-457200">
              <a:buFont typeface="Arial" panose="020B0604020202020204" pitchFamily="34" charset="0"/>
              <a:buChar char="•"/>
            </a:pPr>
            <a:r>
              <a:rPr lang="en-AU" sz="2000" b="1" u="sng">
                <a:solidFill>
                  <a:schemeClr val="bg1"/>
                </a:solidFill>
              </a:rPr>
              <a:t>MariaDB </a:t>
            </a:r>
            <a:r>
              <a:rPr lang="en-AU" sz="2000">
                <a:solidFill>
                  <a:schemeClr val="bg1"/>
                </a:solidFill>
              </a:rPr>
              <a:t>– an open source relational database management system (RDBMS) made by the original developers of SQL.</a:t>
            </a:r>
          </a:p>
          <a:p>
            <a:pPr marL="457200" indent="-457200">
              <a:buFont typeface="Arial" panose="020B0604020202020204" pitchFamily="34" charset="0"/>
              <a:buChar char="•"/>
            </a:pPr>
            <a:r>
              <a:rPr lang="en-AU" sz="2000" b="1" u="sng">
                <a:solidFill>
                  <a:schemeClr val="bg1"/>
                </a:solidFill>
              </a:rPr>
              <a:t>Express.js</a:t>
            </a:r>
            <a:r>
              <a:rPr lang="en-AU" sz="2000" b="1">
                <a:solidFill>
                  <a:schemeClr val="bg1"/>
                </a:solidFill>
              </a:rPr>
              <a:t> </a:t>
            </a:r>
            <a:r>
              <a:rPr lang="en-AU" sz="2000">
                <a:solidFill>
                  <a:schemeClr val="bg1"/>
                </a:solidFill>
              </a:rPr>
              <a:t>– a node.js web application framework used for its specific features in web and mobile applications. Node.js being the framework built for JavaScript.</a:t>
            </a:r>
          </a:p>
          <a:p>
            <a:pPr marL="457200" indent="-457200">
              <a:buFont typeface="Arial" panose="020B0604020202020204" pitchFamily="34" charset="0"/>
              <a:buChar char="•"/>
            </a:pPr>
            <a:r>
              <a:rPr lang="en-AU" sz="2000" b="1" u="sng">
                <a:solidFill>
                  <a:schemeClr val="bg1"/>
                </a:solidFill>
              </a:rPr>
              <a:t>JavaScript Security </a:t>
            </a:r>
            <a:r>
              <a:rPr lang="en-AU" sz="2000">
                <a:solidFill>
                  <a:schemeClr val="bg1"/>
                </a:solidFill>
              </a:rPr>
              <a:t>- a set of tools able to perform code analysis on the client-side applications and JavaScript provides its own security model to protect from malicious attacks.</a:t>
            </a:r>
          </a:p>
          <a:p>
            <a:endParaRPr lang="en-AU" sz="2000">
              <a:solidFill>
                <a:schemeClr val="bg1"/>
              </a:solidFill>
            </a:endParaRPr>
          </a:p>
          <a:p>
            <a:pPr marL="342900" indent="-342900">
              <a:buChar char="•"/>
            </a:pPr>
            <a:endParaRPr lang="en-AU" sz="2000">
              <a:solidFill>
                <a:schemeClr val="bg1"/>
              </a:solidFill>
            </a:endParaRPr>
          </a:p>
          <a:p>
            <a:pPr algn="ctr"/>
            <a:endParaRPr lang="en-AU" sz="2000">
              <a:solidFill>
                <a:schemeClr val="bg1"/>
              </a:solidFill>
            </a:endParaRPr>
          </a:p>
        </p:txBody>
      </p:sp>
      <p:sp>
        <p:nvSpPr>
          <p:cNvPr id="6"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a:p>
        </p:txBody>
      </p:sp>
      <p:sp>
        <p:nvSpPr>
          <p:cNvPr id="7"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9"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
        <p:nvSpPr>
          <p:cNvPr id="1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a:p>
        </p:txBody>
      </p:sp>
      <p:sp>
        <p:nvSpPr>
          <p:cNvPr id="13"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5"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a:p>
        </p:txBody>
      </p:sp>
      <p:cxnSp>
        <p:nvCxnSpPr>
          <p:cNvPr id="17"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14" name="Audio 13">
            <a:hlinkClick r:id="" action="ppaction://media"/>
            <a:extLst>
              <a:ext uri="{FF2B5EF4-FFF2-40B4-BE49-F238E27FC236}">
                <a16:creationId xmlns:a16="http://schemas.microsoft.com/office/drawing/2014/main" id="{29EBBAD2-F38D-4EB6-B562-3580CD801F0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91938" y="6357938"/>
            <a:ext cx="347662" cy="347662"/>
          </a:xfrm>
          <a:prstGeom prst="rect">
            <a:avLst/>
          </a:prstGeom>
        </p:spPr>
      </p:pic>
    </p:spTree>
    <p:extLst>
      <p:ext uri="{BB962C8B-B14F-4D97-AF65-F5344CB8AC3E}">
        <p14:creationId xmlns:p14="http://schemas.microsoft.com/office/powerpoint/2010/main" val="151633183"/>
      </p:ext>
    </p:extLst>
  </p:cSld>
  <p:clrMapOvr>
    <a:masterClrMapping/>
  </p:clrMapOvr>
  <mc:AlternateContent xmlns:mc="http://schemas.openxmlformats.org/markup-compatibility/2006" xmlns:p14="http://schemas.microsoft.com/office/powerpoint/2010/main">
    <mc:Choice Requires="p14">
      <p:transition spd="slow" p14:dur="2000" advTm="83245"/>
    </mc:Choice>
    <mc:Fallback xmlns="">
      <p:transition spd="slow" advTm="832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929980811CA4C4A9585E9D7FA86A4B7" ma:contentTypeVersion="11" ma:contentTypeDescription="Create a new document." ma:contentTypeScope="" ma:versionID="3ecd2eb6a12eeb0d046bd5f2e1590f3f">
  <xsd:schema xmlns:xsd="http://www.w3.org/2001/XMLSchema" xmlns:xs="http://www.w3.org/2001/XMLSchema" xmlns:p="http://schemas.microsoft.com/office/2006/metadata/properties" xmlns:ns3="cdc60e9c-bae5-44c1-b8db-41e5a9b40194" xmlns:ns4="1e23a3a8-4fa2-422a-9519-4daac43921eb" targetNamespace="http://schemas.microsoft.com/office/2006/metadata/properties" ma:root="true" ma:fieldsID="ea54458fdc46e70853649d851c9121e1" ns3:_="" ns4:_="">
    <xsd:import namespace="cdc60e9c-bae5-44c1-b8db-41e5a9b40194"/>
    <xsd:import namespace="1e23a3a8-4fa2-422a-9519-4daac43921eb"/>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dc60e9c-bae5-44c1-b8db-41e5a9b4019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e23a3a8-4fa2-422a-9519-4daac43921eb"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400A6F5-0F0F-42DF-919D-DF7742062FA3}">
  <ds:schemaRefs>
    <ds:schemaRef ds:uri="http://schemas.microsoft.com/sharepoint/v3/contenttype/forms"/>
  </ds:schemaRefs>
</ds:datastoreItem>
</file>

<file path=customXml/itemProps2.xml><?xml version="1.0" encoding="utf-8"?>
<ds:datastoreItem xmlns:ds="http://schemas.openxmlformats.org/officeDocument/2006/customXml" ds:itemID="{BE3E51CA-4FD9-4954-A546-728D9D4CBA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dc60e9c-bae5-44c1-b8db-41e5a9b40194"/>
    <ds:schemaRef ds:uri="1e23a3a8-4fa2-422a-9519-4daac43921e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8DDA77B-DD82-403F-BA2C-E82B0963367A}">
  <ds:schemaRefs>
    <ds:schemaRef ds:uri="http://purl.org/dc/dcmitype/"/>
    <ds:schemaRef ds:uri="http://purl.org/dc/terms/"/>
    <ds:schemaRef ds:uri="1e23a3a8-4fa2-422a-9519-4daac43921eb"/>
    <ds:schemaRef ds:uri="http://schemas.microsoft.com/office/2006/metadata/properties"/>
    <ds:schemaRef ds:uri="cdc60e9c-bae5-44c1-b8db-41e5a9b40194"/>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1584</Words>
  <Application>Microsoft Office PowerPoint</Application>
  <PresentationFormat>Widescreen</PresentationFormat>
  <Paragraphs>117</Paragraphs>
  <Slides>13</Slides>
  <Notes>7</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Arial,Sans-Serif</vt:lpstr>
      <vt:lpstr>Calibri</vt:lpstr>
      <vt:lpstr>Courier New</vt:lpstr>
      <vt:lpstr>Univers</vt:lpstr>
      <vt:lpstr>GradientVTI</vt:lpstr>
      <vt:lpstr>Task 11.2G Sprint 2 Retrospective – Project Demo </vt:lpstr>
      <vt:lpstr>Overview of Group Activities</vt:lpstr>
      <vt:lpstr>Issues Faced During the Sprint </vt:lpstr>
      <vt:lpstr>Technology Stack a</vt:lpstr>
      <vt:lpstr>Use Case DIAGRAM – Basic Site Function</vt:lpstr>
      <vt:lpstr>MOCK Designs – UI and UX</vt:lpstr>
      <vt:lpstr>PowerPoint Presentation</vt:lpstr>
      <vt:lpstr>PowerPoint Presentation</vt:lpstr>
      <vt:lpstr>Technology Stack B</vt:lpstr>
      <vt:lpstr>Difference/similarities between Stacks</vt:lpstr>
      <vt:lpstr>RISKS</vt:lpstr>
      <vt:lpstr>Justifications</vt:lpstr>
      <vt:lpstr>Future Sprints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11.2G Sprint 2 Retrospective – Project Demo</dc:title>
  <dc:creator>kyria yannacopoulos</dc:creator>
  <cp:lastModifiedBy>CAM SMITH</cp:lastModifiedBy>
  <cp:revision>1</cp:revision>
  <dcterms:created xsi:type="dcterms:W3CDTF">2020-09-28T01:59:48Z</dcterms:created>
  <dcterms:modified xsi:type="dcterms:W3CDTF">2020-09-30T11:57:07Z</dcterms:modified>
</cp:coreProperties>
</file>

<file path=docProps/thumbnail.jpeg>
</file>